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1" r:id="rId5"/>
    <p:sldId id="260" r:id="rId6"/>
    <p:sldId id="262" r:id="rId7"/>
    <p:sldId id="263" r:id="rId8"/>
    <p:sldId id="264" r:id="rId9"/>
    <p:sldId id="279" r:id="rId10"/>
    <p:sldId id="266"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57"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2" d="100"/>
          <a:sy n="92" d="100"/>
        </p:scale>
        <p:origin x="25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 Motors DM" userId="8ec4e68cbfba1f50" providerId="LiveId" clId="{EE0286D9-7A48-4D72-93DF-F39047B59B14}"/>
    <pc:docChg chg="undo custSel modSld">
      <pc:chgData name="JAC Motors DM" userId="8ec4e68cbfba1f50" providerId="LiveId" clId="{EE0286D9-7A48-4D72-93DF-F39047B59B14}" dt="2024-04-09T06:27:24.839" v="25" actId="34135"/>
      <pc:docMkLst>
        <pc:docMk/>
      </pc:docMkLst>
      <pc:sldChg chg="modSp mod">
        <pc:chgData name="JAC Motors DM" userId="8ec4e68cbfba1f50" providerId="LiveId" clId="{EE0286D9-7A48-4D72-93DF-F39047B59B14}" dt="2024-04-09T06:25:58.541" v="2" actId="1076"/>
        <pc:sldMkLst>
          <pc:docMk/>
          <pc:sldMk cId="3174025929" sldId="256"/>
        </pc:sldMkLst>
        <pc:picChg chg="mod">
          <ac:chgData name="JAC Motors DM" userId="8ec4e68cbfba1f50" providerId="LiveId" clId="{EE0286D9-7A48-4D72-93DF-F39047B59B14}" dt="2024-04-09T06:25:56.125" v="0" actId="34135"/>
          <ac:picMkLst>
            <pc:docMk/>
            <pc:sldMk cId="3174025929" sldId="256"/>
            <ac:picMk id="5" creationId="{00000000-0000-0000-0000-000000000000}"/>
          </ac:picMkLst>
        </pc:picChg>
        <pc:picChg chg="mod">
          <ac:chgData name="JAC Motors DM" userId="8ec4e68cbfba1f50" providerId="LiveId" clId="{EE0286D9-7A48-4D72-93DF-F39047B59B14}" dt="2024-04-09T06:25:58.541" v="2" actId="1076"/>
          <ac:picMkLst>
            <pc:docMk/>
            <pc:sldMk cId="3174025929" sldId="256"/>
            <ac:picMk id="14" creationId="{00000000-0000-0000-0000-000000000000}"/>
          </ac:picMkLst>
        </pc:picChg>
      </pc:sldChg>
      <pc:sldChg chg="modSp mod">
        <pc:chgData name="JAC Motors DM" userId="8ec4e68cbfba1f50" providerId="LiveId" clId="{EE0286D9-7A48-4D72-93DF-F39047B59B14}" dt="2024-04-09T06:27:24.839" v="25" actId="34135"/>
        <pc:sldMkLst>
          <pc:docMk/>
          <pc:sldMk cId="2040507051" sldId="257"/>
        </pc:sldMkLst>
        <pc:picChg chg="mod">
          <ac:chgData name="JAC Motors DM" userId="8ec4e68cbfba1f50" providerId="LiveId" clId="{EE0286D9-7A48-4D72-93DF-F39047B59B14}" dt="2024-04-09T06:27:24.839" v="25" actId="34135"/>
          <ac:picMkLst>
            <pc:docMk/>
            <pc:sldMk cId="2040507051" sldId="257"/>
            <ac:picMk id="6" creationId="{00000000-0000-0000-0000-000000000000}"/>
          </ac:picMkLst>
        </pc:picChg>
      </pc:sldChg>
      <pc:sldChg chg="modSp mod">
        <pc:chgData name="JAC Motors DM" userId="8ec4e68cbfba1f50" providerId="LiveId" clId="{EE0286D9-7A48-4D72-93DF-F39047B59B14}" dt="2024-04-09T06:26:01.546" v="3" actId="34135"/>
        <pc:sldMkLst>
          <pc:docMk/>
          <pc:sldMk cId="2389262456" sldId="258"/>
        </pc:sldMkLst>
        <pc:picChg chg="mod">
          <ac:chgData name="JAC Motors DM" userId="8ec4e68cbfba1f50" providerId="LiveId" clId="{EE0286D9-7A48-4D72-93DF-F39047B59B14}" dt="2024-04-09T06:26:01.546" v="3" actId="34135"/>
          <ac:picMkLst>
            <pc:docMk/>
            <pc:sldMk cId="2389262456" sldId="258"/>
            <ac:picMk id="5" creationId="{00000000-0000-0000-0000-000000000000}"/>
          </ac:picMkLst>
        </pc:picChg>
      </pc:sldChg>
      <pc:sldChg chg="modSp mod">
        <pc:chgData name="JAC Motors DM" userId="8ec4e68cbfba1f50" providerId="LiveId" clId="{EE0286D9-7A48-4D72-93DF-F39047B59B14}" dt="2024-04-09T06:26:04.673" v="4" actId="34135"/>
        <pc:sldMkLst>
          <pc:docMk/>
          <pc:sldMk cId="1752930095" sldId="259"/>
        </pc:sldMkLst>
        <pc:picChg chg="mod">
          <ac:chgData name="JAC Motors DM" userId="8ec4e68cbfba1f50" providerId="LiveId" clId="{EE0286D9-7A48-4D72-93DF-F39047B59B14}" dt="2024-04-09T06:26:04.673" v="4" actId="34135"/>
          <ac:picMkLst>
            <pc:docMk/>
            <pc:sldMk cId="1752930095" sldId="259"/>
            <ac:picMk id="5" creationId="{00000000-0000-0000-0000-000000000000}"/>
          </ac:picMkLst>
        </pc:picChg>
      </pc:sldChg>
      <pc:sldChg chg="modSp mod">
        <pc:chgData name="JAC Motors DM" userId="8ec4e68cbfba1f50" providerId="LiveId" clId="{EE0286D9-7A48-4D72-93DF-F39047B59B14}" dt="2024-04-09T06:26:11.938" v="6" actId="34135"/>
        <pc:sldMkLst>
          <pc:docMk/>
          <pc:sldMk cId="828438275" sldId="260"/>
        </pc:sldMkLst>
        <pc:picChg chg="mod">
          <ac:chgData name="JAC Motors DM" userId="8ec4e68cbfba1f50" providerId="LiveId" clId="{EE0286D9-7A48-4D72-93DF-F39047B59B14}" dt="2024-04-09T06:26:11.938" v="6" actId="34135"/>
          <ac:picMkLst>
            <pc:docMk/>
            <pc:sldMk cId="828438275" sldId="260"/>
            <ac:picMk id="5" creationId="{00000000-0000-0000-0000-000000000000}"/>
          </ac:picMkLst>
        </pc:picChg>
      </pc:sldChg>
      <pc:sldChg chg="modSp mod">
        <pc:chgData name="JAC Motors DM" userId="8ec4e68cbfba1f50" providerId="LiveId" clId="{EE0286D9-7A48-4D72-93DF-F39047B59B14}" dt="2024-04-09T06:26:08.258" v="5" actId="34135"/>
        <pc:sldMkLst>
          <pc:docMk/>
          <pc:sldMk cId="1747565434" sldId="261"/>
        </pc:sldMkLst>
        <pc:picChg chg="mod">
          <ac:chgData name="JAC Motors DM" userId="8ec4e68cbfba1f50" providerId="LiveId" clId="{EE0286D9-7A48-4D72-93DF-F39047B59B14}" dt="2024-04-09T06:26:08.258" v="5" actId="34135"/>
          <ac:picMkLst>
            <pc:docMk/>
            <pc:sldMk cId="1747565434" sldId="261"/>
            <ac:picMk id="5" creationId="{00000000-0000-0000-0000-000000000000}"/>
          </ac:picMkLst>
        </pc:picChg>
      </pc:sldChg>
      <pc:sldChg chg="modSp mod">
        <pc:chgData name="JAC Motors DM" userId="8ec4e68cbfba1f50" providerId="LiveId" clId="{EE0286D9-7A48-4D72-93DF-F39047B59B14}" dt="2024-04-09T06:26:16.053" v="7" actId="34135"/>
        <pc:sldMkLst>
          <pc:docMk/>
          <pc:sldMk cId="3877345675" sldId="262"/>
        </pc:sldMkLst>
        <pc:picChg chg="mod">
          <ac:chgData name="JAC Motors DM" userId="8ec4e68cbfba1f50" providerId="LiveId" clId="{EE0286D9-7A48-4D72-93DF-F39047B59B14}" dt="2024-04-09T06:26:16.053" v="7" actId="34135"/>
          <ac:picMkLst>
            <pc:docMk/>
            <pc:sldMk cId="3877345675" sldId="262"/>
            <ac:picMk id="5" creationId="{00000000-0000-0000-0000-000000000000}"/>
          </ac:picMkLst>
        </pc:picChg>
      </pc:sldChg>
      <pc:sldChg chg="modSp mod">
        <pc:chgData name="JAC Motors DM" userId="8ec4e68cbfba1f50" providerId="LiveId" clId="{EE0286D9-7A48-4D72-93DF-F39047B59B14}" dt="2024-04-09T06:26:22.940" v="8" actId="34135"/>
        <pc:sldMkLst>
          <pc:docMk/>
          <pc:sldMk cId="2059634517" sldId="263"/>
        </pc:sldMkLst>
        <pc:picChg chg="mod">
          <ac:chgData name="JAC Motors DM" userId="8ec4e68cbfba1f50" providerId="LiveId" clId="{EE0286D9-7A48-4D72-93DF-F39047B59B14}" dt="2024-04-09T06:26:22.940" v="8" actId="34135"/>
          <ac:picMkLst>
            <pc:docMk/>
            <pc:sldMk cId="2059634517" sldId="263"/>
            <ac:picMk id="5" creationId="{00000000-0000-0000-0000-000000000000}"/>
          </ac:picMkLst>
        </pc:picChg>
      </pc:sldChg>
      <pc:sldChg chg="modSp mod">
        <pc:chgData name="JAC Motors DM" userId="8ec4e68cbfba1f50" providerId="LiveId" clId="{EE0286D9-7A48-4D72-93DF-F39047B59B14}" dt="2024-04-09T06:26:26.353" v="9" actId="34135"/>
        <pc:sldMkLst>
          <pc:docMk/>
          <pc:sldMk cId="383158572" sldId="264"/>
        </pc:sldMkLst>
        <pc:picChg chg="mod">
          <ac:chgData name="JAC Motors DM" userId="8ec4e68cbfba1f50" providerId="LiveId" clId="{EE0286D9-7A48-4D72-93DF-F39047B59B14}" dt="2024-04-09T06:26:26.353" v="9" actId="34135"/>
          <ac:picMkLst>
            <pc:docMk/>
            <pc:sldMk cId="383158572" sldId="264"/>
            <ac:picMk id="5" creationId="{00000000-0000-0000-0000-000000000000}"/>
          </ac:picMkLst>
        </pc:picChg>
      </pc:sldChg>
      <pc:sldChg chg="modSp mod">
        <pc:chgData name="JAC Motors DM" userId="8ec4e68cbfba1f50" providerId="LiveId" clId="{EE0286D9-7A48-4D72-93DF-F39047B59B14}" dt="2024-04-09T06:26:39.181" v="12" actId="34135"/>
        <pc:sldMkLst>
          <pc:docMk/>
          <pc:sldMk cId="2257674924" sldId="265"/>
        </pc:sldMkLst>
        <pc:picChg chg="mod">
          <ac:chgData name="JAC Motors DM" userId="8ec4e68cbfba1f50" providerId="LiveId" clId="{EE0286D9-7A48-4D72-93DF-F39047B59B14}" dt="2024-04-09T06:26:39.181" v="12" actId="34135"/>
          <ac:picMkLst>
            <pc:docMk/>
            <pc:sldMk cId="2257674924" sldId="265"/>
            <ac:picMk id="5" creationId="{00000000-0000-0000-0000-000000000000}"/>
          </ac:picMkLst>
        </pc:picChg>
      </pc:sldChg>
      <pc:sldChg chg="modSp mod">
        <pc:chgData name="JAC Motors DM" userId="8ec4e68cbfba1f50" providerId="LiveId" clId="{EE0286D9-7A48-4D72-93DF-F39047B59B14}" dt="2024-04-09T06:26:34.745" v="11" actId="34135"/>
        <pc:sldMkLst>
          <pc:docMk/>
          <pc:sldMk cId="3540361945" sldId="266"/>
        </pc:sldMkLst>
        <pc:picChg chg="mod">
          <ac:chgData name="JAC Motors DM" userId="8ec4e68cbfba1f50" providerId="LiveId" clId="{EE0286D9-7A48-4D72-93DF-F39047B59B14}" dt="2024-04-09T06:26:34.745" v="11" actId="34135"/>
          <ac:picMkLst>
            <pc:docMk/>
            <pc:sldMk cId="3540361945" sldId="266"/>
            <ac:picMk id="5" creationId="{00000000-0000-0000-0000-000000000000}"/>
          </ac:picMkLst>
        </pc:picChg>
      </pc:sldChg>
      <pc:sldChg chg="modSp mod">
        <pc:chgData name="JAC Motors DM" userId="8ec4e68cbfba1f50" providerId="LiveId" clId="{EE0286D9-7A48-4D72-93DF-F39047B59B14}" dt="2024-04-09T06:26:42.039" v="13" actId="34135"/>
        <pc:sldMkLst>
          <pc:docMk/>
          <pc:sldMk cId="956942030" sldId="267"/>
        </pc:sldMkLst>
        <pc:picChg chg="mod">
          <ac:chgData name="JAC Motors DM" userId="8ec4e68cbfba1f50" providerId="LiveId" clId="{EE0286D9-7A48-4D72-93DF-F39047B59B14}" dt="2024-04-09T06:26:42.039" v="13" actId="34135"/>
          <ac:picMkLst>
            <pc:docMk/>
            <pc:sldMk cId="956942030" sldId="267"/>
            <ac:picMk id="5" creationId="{00000000-0000-0000-0000-000000000000}"/>
          </ac:picMkLst>
        </pc:picChg>
      </pc:sldChg>
      <pc:sldChg chg="modSp mod">
        <pc:chgData name="JAC Motors DM" userId="8ec4e68cbfba1f50" providerId="LiveId" clId="{EE0286D9-7A48-4D72-93DF-F39047B59B14}" dt="2024-04-09T06:26:45.604" v="14" actId="34135"/>
        <pc:sldMkLst>
          <pc:docMk/>
          <pc:sldMk cId="3367381513" sldId="268"/>
        </pc:sldMkLst>
        <pc:picChg chg="mod">
          <ac:chgData name="JAC Motors DM" userId="8ec4e68cbfba1f50" providerId="LiveId" clId="{EE0286D9-7A48-4D72-93DF-F39047B59B14}" dt="2024-04-09T06:26:45.604" v="14" actId="34135"/>
          <ac:picMkLst>
            <pc:docMk/>
            <pc:sldMk cId="3367381513" sldId="268"/>
            <ac:picMk id="5" creationId="{00000000-0000-0000-0000-000000000000}"/>
          </ac:picMkLst>
        </pc:picChg>
      </pc:sldChg>
      <pc:sldChg chg="modSp mod">
        <pc:chgData name="JAC Motors DM" userId="8ec4e68cbfba1f50" providerId="LiveId" clId="{EE0286D9-7A48-4D72-93DF-F39047B59B14}" dt="2024-04-09T06:26:49.656" v="15" actId="34135"/>
        <pc:sldMkLst>
          <pc:docMk/>
          <pc:sldMk cId="3813165453" sldId="269"/>
        </pc:sldMkLst>
        <pc:picChg chg="mod">
          <ac:chgData name="JAC Motors DM" userId="8ec4e68cbfba1f50" providerId="LiveId" clId="{EE0286D9-7A48-4D72-93DF-F39047B59B14}" dt="2024-04-09T06:26:49.656" v="15" actId="34135"/>
          <ac:picMkLst>
            <pc:docMk/>
            <pc:sldMk cId="3813165453" sldId="269"/>
            <ac:picMk id="5" creationId="{00000000-0000-0000-0000-000000000000}"/>
          </ac:picMkLst>
        </pc:picChg>
      </pc:sldChg>
      <pc:sldChg chg="modSp mod">
        <pc:chgData name="JAC Motors DM" userId="8ec4e68cbfba1f50" providerId="LiveId" clId="{EE0286D9-7A48-4D72-93DF-F39047B59B14}" dt="2024-04-09T06:26:53.216" v="16" actId="34135"/>
        <pc:sldMkLst>
          <pc:docMk/>
          <pc:sldMk cId="1424614253" sldId="270"/>
        </pc:sldMkLst>
        <pc:picChg chg="mod">
          <ac:chgData name="JAC Motors DM" userId="8ec4e68cbfba1f50" providerId="LiveId" clId="{EE0286D9-7A48-4D72-93DF-F39047B59B14}" dt="2024-04-09T06:26:53.216" v="16" actId="34135"/>
          <ac:picMkLst>
            <pc:docMk/>
            <pc:sldMk cId="1424614253" sldId="270"/>
            <ac:picMk id="5" creationId="{00000000-0000-0000-0000-000000000000}"/>
          </ac:picMkLst>
        </pc:picChg>
      </pc:sldChg>
      <pc:sldChg chg="modSp mod">
        <pc:chgData name="JAC Motors DM" userId="8ec4e68cbfba1f50" providerId="LiveId" clId="{EE0286D9-7A48-4D72-93DF-F39047B59B14}" dt="2024-04-09T06:26:58.746" v="17" actId="34135"/>
        <pc:sldMkLst>
          <pc:docMk/>
          <pc:sldMk cId="1686964205" sldId="271"/>
        </pc:sldMkLst>
        <pc:picChg chg="mod">
          <ac:chgData name="JAC Motors DM" userId="8ec4e68cbfba1f50" providerId="LiveId" clId="{EE0286D9-7A48-4D72-93DF-F39047B59B14}" dt="2024-04-09T06:26:58.746" v="17" actId="34135"/>
          <ac:picMkLst>
            <pc:docMk/>
            <pc:sldMk cId="1686964205" sldId="271"/>
            <ac:picMk id="5" creationId="{00000000-0000-0000-0000-000000000000}"/>
          </ac:picMkLst>
        </pc:picChg>
      </pc:sldChg>
      <pc:sldChg chg="modSp mod">
        <pc:chgData name="JAC Motors DM" userId="8ec4e68cbfba1f50" providerId="LiveId" clId="{EE0286D9-7A48-4D72-93DF-F39047B59B14}" dt="2024-04-09T06:27:01.905" v="18" actId="34135"/>
        <pc:sldMkLst>
          <pc:docMk/>
          <pc:sldMk cId="564129279" sldId="272"/>
        </pc:sldMkLst>
        <pc:picChg chg="mod">
          <ac:chgData name="JAC Motors DM" userId="8ec4e68cbfba1f50" providerId="LiveId" clId="{EE0286D9-7A48-4D72-93DF-F39047B59B14}" dt="2024-04-09T06:27:01.905" v="18" actId="34135"/>
          <ac:picMkLst>
            <pc:docMk/>
            <pc:sldMk cId="564129279" sldId="272"/>
            <ac:picMk id="5" creationId="{00000000-0000-0000-0000-000000000000}"/>
          </ac:picMkLst>
        </pc:picChg>
      </pc:sldChg>
      <pc:sldChg chg="modSp mod">
        <pc:chgData name="JAC Motors DM" userId="8ec4e68cbfba1f50" providerId="LiveId" clId="{EE0286D9-7A48-4D72-93DF-F39047B59B14}" dt="2024-04-09T06:27:04.601" v="19" actId="34135"/>
        <pc:sldMkLst>
          <pc:docMk/>
          <pc:sldMk cId="1078666628" sldId="273"/>
        </pc:sldMkLst>
        <pc:picChg chg="mod">
          <ac:chgData name="JAC Motors DM" userId="8ec4e68cbfba1f50" providerId="LiveId" clId="{EE0286D9-7A48-4D72-93DF-F39047B59B14}" dt="2024-04-09T06:27:04.601" v="19" actId="34135"/>
          <ac:picMkLst>
            <pc:docMk/>
            <pc:sldMk cId="1078666628" sldId="273"/>
            <ac:picMk id="5" creationId="{00000000-0000-0000-0000-000000000000}"/>
          </ac:picMkLst>
        </pc:picChg>
      </pc:sldChg>
      <pc:sldChg chg="modSp mod">
        <pc:chgData name="JAC Motors DM" userId="8ec4e68cbfba1f50" providerId="LiveId" clId="{EE0286D9-7A48-4D72-93DF-F39047B59B14}" dt="2024-04-09T06:27:07.386" v="20" actId="34135"/>
        <pc:sldMkLst>
          <pc:docMk/>
          <pc:sldMk cId="1619140882" sldId="274"/>
        </pc:sldMkLst>
        <pc:picChg chg="mod">
          <ac:chgData name="JAC Motors DM" userId="8ec4e68cbfba1f50" providerId="LiveId" clId="{EE0286D9-7A48-4D72-93DF-F39047B59B14}" dt="2024-04-09T06:27:07.386" v="20" actId="34135"/>
          <ac:picMkLst>
            <pc:docMk/>
            <pc:sldMk cId="1619140882" sldId="274"/>
            <ac:picMk id="5" creationId="{00000000-0000-0000-0000-000000000000}"/>
          </ac:picMkLst>
        </pc:picChg>
      </pc:sldChg>
      <pc:sldChg chg="modSp mod">
        <pc:chgData name="JAC Motors DM" userId="8ec4e68cbfba1f50" providerId="LiveId" clId="{EE0286D9-7A48-4D72-93DF-F39047B59B14}" dt="2024-04-09T06:27:12.214" v="21" actId="34135"/>
        <pc:sldMkLst>
          <pc:docMk/>
          <pc:sldMk cId="3285545843" sldId="276"/>
        </pc:sldMkLst>
        <pc:picChg chg="mod">
          <ac:chgData name="JAC Motors DM" userId="8ec4e68cbfba1f50" providerId="LiveId" clId="{EE0286D9-7A48-4D72-93DF-F39047B59B14}" dt="2024-04-09T06:27:12.214" v="21" actId="34135"/>
          <ac:picMkLst>
            <pc:docMk/>
            <pc:sldMk cId="3285545843" sldId="276"/>
            <ac:picMk id="5" creationId="{00000000-0000-0000-0000-000000000000}"/>
          </ac:picMkLst>
        </pc:picChg>
      </pc:sldChg>
      <pc:sldChg chg="modSp mod">
        <pc:chgData name="JAC Motors DM" userId="8ec4e68cbfba1f50" providerId="LiveId" clId="{EE0286D9-7A48-4D72-93DF-F39047B59B14}" dt="2024-04-09T06:27:15.068" v="22" actId="34135"/>
        <pc:sldMkLst>
          <pc:docMk/>
          <pc:sldMk cId="2064546939" sldId="277"/>
        </pc:sldMkLst>
        <pc:picChg chg="mod">
          <ac:chgData name="JAC Motors DM" userId="8ec4e68cbfba1f50" providerId="LiveId" clId="{EE0286D9-7A48-4D72-93DF-F39047B59B14}" dt="2024-04-09T06:27:15.068" v="22" actId="34135"/>
          <ac:picMkLst>
            <pc:docMk/>
            <pc:sldMk cId="2064546939" sldId="277"/>
            <ac:picMk id="5" creationId="{00000000-0000-0000-0000-000000000000}"/>
          </ac:picMkLst>
        </pc:picChg>
      </pc:sldChg>
      <pc:sldChg chg="modSp mod">
        <pc:chgData name="JAC Motors DM" userId="8ec4e68cbfba1f50" providerId="LiveId" clId="{EE0286D9-7A48-4D72-93DF-F39047B59B14}" dt="2024-04-09T06:27:18.232" v="23" actId="34135"/>
        <pc:sldMkLst>
          <pc:docMk/>
          <pc:sldMk cId="413446804" sldId="278"/>
        </pc:sldMkLst>
        <pc:picChg chg="mod">
          <ac:chgData name="JAC Motors DM" userId="8ec4e68cbfba1f50" providerId="LiveId" clId="{EE0286D9-7A48-4D72-93DF-F39047B59B14}" dt="2024-04-09T06:27:18.232" v="23" actId="34135"/>
          <ac:picMkLst>
            <pc:docMk/>
            <pc:sldMk cId="413446804" sldId="278"/>
            <ac:picMk id="5" creationId="{00000000-0000-0000-0000-000000000000}"/>
          </ac:picMkLst>
        </pc:picChg>
      </pc:sldChg>
      <pc:sldChg chg="modSp mod">
        <pc:chgData name="JAC Motors DM" userId="8ec4e68cbfba1f50" providerId="LiveId" clId="{EE0286D9-7A48-4D72-93DF-F39047B59B14}" dt="2024-04-09T06:26:31.010" v="10" actId="34135"/>
        <pc:sldMkLst>
          <pc:docMk/>
          <pc:sldMk cId="4154202916" sldId="279"/>
        </pc:sldMkLst>
        <pc:picChg chg="mod">
          <ac:chgData name="JAC Motors DM" userId="8ec4e68cbfba1f50" providerId="LiveId" clId="{EE0286D9-7A48-4D72-93DF-F39047B59B14}" dt="2024-04-09T06:26:31.010" v="10" actId="34135"/>
          <ac:picMkLst>
            <pc:docMk/>
            <pc:sldMk cId="4154202916" sldId="279"/>
            <ac:picMk id="5" creationId="{00000000-0000-0000-0000-000000000000}"/>
          </ac:picMkLst>
        </pc:picChg>
      </pc:sldChg>
      <pc:sldChg chg="modSp mod">
        <pc:chgData name="JAC Motors DM" userId="8ec4e68cbfba1f50" providerId="LiveId" clId="{EE0286D9-7A48-4D72-93DF-F39047B59B14}" dt="2024-04-09T06:27:21.599" v="24" actId="34135"/>
        <pc:sldMkLst>
          <pc:docMk/>
          <pc:sldMk cId="1131552219" sldId="280"/>
        </pc:sldMkLst>
        <pc:picChg chg="mod">
          <ac:chgData name="JAC Motors DM" userId="8ec4e68cbfba1f50" providerId="LiveId" clId="{EE0286D9-7A48-4D72-93DF-F39047B59B14}" dt="2024-04-09T06:27:21.599" v="24" actId="34135"/>
          <ac:picMkLst>
            <pc:docMk/>
            <pc:sldMk cId="1131552219" sldId="280"/>
            <ac:picMk id="5"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D993F782-C7DC-4DB0-9A4A-5EACEE0583DC}" type="datetimeFigureOut">
              <a:rPr lang="ru-RU" smtClean="0"/>
              <a:t>09.04.2024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A53CB3-5B15-4670-BFA0-9BBBA73E120D}" type="slidenum">
              <a:rPr lang="ru-RU" smtClean="0"/>
              <a:t>‹#›</a:t>
            </a:fld>
            <a:endParaRPr lang="ru-RU"/>
          </a:p>
        </p:txBody>
      </p:sp>
    </p:spTree>
    <p:extLst>
      <p:ext uri="{BB962C8B-B14F-4D97-AF65-F5344CB8AC3E}">
        <p14:creationId xmlns:p14="http://schemas.microsoft.com/office/powerpoint/2010/main" val="3366206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993F782-C7DC-4DB0-9A4A-5EACEE0583DC}" type="datetimeFigureOut">
              <a:rPr lang="ru-RU" smtClean="0"/>
              <a:t>09.04.2024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A53CB3-5B15-4670-BFA0-9BBBA73E120D}" type="slidenum">
              <a:rPr lang="ru-RU" smtClean="0"/>
              <a:t>‹#›</a:t>
            </a:fld>
            <a:endParaRPr lang="ru-RU"/>
          </a:p>
        </p:txBody>
      </p:sp>
    </p:spTree>
    <p:extLst>
      <p:ext uri="{BB962C8B-B14F-4D97-AF65-F5344CB8AC3E}">
        <p14:creationId xmlns:p14="http://schemas.microsoft.com/office/powerpoint/2010/main" val="1695588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993F782-C7DC-4DB0-9A4A-5EACEE0583DC}" type="datetimeFigureOut">
              <a:rPr lang="ru-RU" smtClean="0"/>
              <a:t>09.04.2024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A53CB3-5B15-4670-BFA0-9BBBA73E120D}" type="slidenum">
              <a:rPr lang="ru-RU" smtClean="0"/>
              <a:t>‹#›</a:t>
            </a:fld>
            <a:endParaRPr lang="ru-RU"/>
          </a:p>
        </p:txBody>
      </p:sp>
    </p:spTree>
    <p:extLst>
      <p:ext uri="{BB962C8B-B14F-4D97-AF65-F5344CB8AC3E}">
        <p14:creationId xmlns:p14="http://schemas.microsoft.com/office/powerpoint/2010/main" val="2877969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993F782-C7DC-4DB0-9A4A-5EACEE0583DC}" type="datetimeFigureOut">
              <a:rPr lang="ru-RU" smtClean="0"/>
              <a:t>09.04.2024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A53CB3-5B15-4670-BFA0-9BBBA73E120D}" type="slidenum">
              <a:rPr lang="ru-RU" smtClean="0"/>
              <a:t>‹#›</a:t>
            </a:fld>
            <a:endParaRPr lang="ru-RU"/>
          </a:p>
        </p:txBody>
      </p:sp>
    </p:spTree>
    <p:extLst>
      <p:ext uri="{BB962C8B-B14F-4D97-AF65-F5344CB8AC3E}">
        <p14:creationId xmlns:p14="http://schemas.microsoft.com/office/powerpoint/2010/main" val="1006589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D993F782-C7DC-4DB0-9A4A-5EACEE0583DC}" type="datetimeFigureOut">
              <a:rPr lang="ru-RU" smtClean="0"/>
              <a:t>09.04.2024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A53CB3-5B15-4670-BFA0-9BBBA73E120D}" type="slidenum">
              <a:rPr lang="ru-RU" smtClean="0"/>
              <a:t>‹#›</a:t>
            </a:fld>
            <a:endParaRPr lang="ru-RU"/>
          </a:p>
        </p:txBody>
      </p:sp>
    </p:spTree>
    <p:extLst>
      <p:ext uri="{BB962C8B-B14F-4D97-AF65-F5344CB8AC3E}">
        <p14:creationId xmlns:p14="http://schemas.microsoft.com/office/powerpoint/2010/main" val="707685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D993F782-C7DC-4DB0-9A4A-5EACEE0583DC}" type="datetimeFigureOut">
              <a:rPr lang="ru-RU" smtClean="0"/>
              <a:t>09.04.2024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A53CB3-5B15-4670-BFA0-9BBBA73E120D}" type="slidenum">
              <a:rPr lang="ru-RU" smtClean="0"/>
              <a:t>‹#›</a:t>
            </a:fld>
            <a:endParaRPr lang="ru-RU"/>
          </a:p>
        </p:txBody>
      </p:sp>
    </p:spTree>
    <p:extLst>
      <p:ext uri="{BB962C8B-B14F-4D97-AF65-F5344CB8AC3E}">
        <p14:creationId xmlns:p14="http://schemas.microsoft.com/office/powerpoint/2010/main" val="3843390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D993F782-C7DC-4DB0-9A4A-5EACEE0583DC}" type="datetimeFigureOut">
              <a:rPr lang="ru-RU" smtClean="0"/>
              <a:t>09.04.2024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DA53CB3-5B15-4670-BFA0-9BBBA73E120D}" type="slidenum">
              <a:rPr lang="ru-RU" smtClean="0"/>
              <a:t>‹#›</a:t>
            </a:fld>
            <a:endParaRPr lang="ru-RU"/>
          </a:p>
        </p:txBody>
      </p:sp>
    </p:spTree>
    <p:extLst>
      <p:ext uri="{BB962C8B-B14F-4D97-AF65-F5344CB8AC3E}">
        <p14:creationId xmlns:p14="http://schemas.microsoft.com/office/powerpoint/2010/main" val="3279391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D993F782-C7DC-4DB0-9A4A-5EACEE0583DC}" type="datetimeFigureOut">
              <a:rPr lang="ru-RU" smtClean="0"/>
              <a:t>09.04.2024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DA53CB3-5B15-4670-BFA0-9BBBA73E120D}" type="slidenum">
              <a:rPr lang="ru-RU" smtClean="0"/>
              <a:t>‹#›</a:t>
            </a:fld>
            <a:endParaRPr lang="ru-RU"/>
          </a:p>
        </p:txBody>
      </p:sp>
    </p:spTree>
    <p:extLst>
      <p:ext uri="{BB962C8B-B14F-4D97-AF65-F5344CB8AC3E}">
        <p14:creationId xmlns:p14="http://schemas.microsoft.com/office/powerpoint/2010/main" val="23583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993F782-C7DC-4DB0-9A4A-5EACEE0583DC}" type="datetimeFigureOut">
              <a:rPr lang="ru-RU" smtClean="0"/>
              <a:t>09.04.2024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DA53CB3-5B15-4670-BFA0-9BBBA73E120D}" type="slidenum">
              <a:rPr lang="ru-RU" smtClean="0"/>
              <a:t>‹#›</a:t>
            </a:fld>
            <a:endParaRPr lang="ru-RU"/>
          </a:p>
        </p:txBody>
      </p:sp>
    </p:spTree>
    <p:extLst>
      <p:ext uri="{BB962C8B-B14F-4D97-AF65-F5344CB8AC3E}">
        <p14:creationId xmlns:p14="http://schemas.microsoft.com/office/powerpoint/2010/main" val="4036657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993F782-C7DC-4DB0-9A4A-5EACEE0583DC}" type="datetimeFigureOut">
              <a:rPr lang="ru-RU" smtClean="0"/>
              <a:t>09.04.2024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A53CB3-5B15-4670-BFA0-9BBBA73E120D}" type="slidenum">
              <a:rPr lang="ru-RU" smtClean="0"/>
              <a:t>‹#›</a:t>
            </a:fld>
            <a:endParaRPr lang="ru-RU"/>
          </a:p>
        </p:txBody>
      </p:sp>
    </p:spTree>
    <p:extLst>
      <p:ext uri="{BB962C8B-B14F-4D97-AF65-F5344CB8AC3E}">
        <p14:creationId xmlns:p14="http://schemas.microsoft.com/office/powerpoint/2010/main" val="2810349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993F782-C7DC-4DB0-9A4A-5EACEE0583DC}" type="datetimeFigureOut">
              <a:rPr lang="ru-RU" smtClean="0"/>
              <a:t>09.04.2024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A53CB3-5B15-4670-BFA0-9BBBA73E120D}" type="slidenum">
              <a:rPr lang="ru-RU" smtClean="0"/>
              <a:t>‹#›</a:t>
            </a:fld>
            <a:endParaRPr lang="ru-RU"/>
          </a:p>
        </p:txBody>
      </p:sp>
    </p:spTree>
    <p:extLst>
      <p:ext uri="{BB962C8B-B14F-4D97-AF65-F5344CB8AC3E}">
        <p14:creationId xmlns:p14="http://schemas.microsoft.com/office/powerpoint/2010/main" val="1556018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3F782-C7DC-4DB0-9A4A-5EACEE0583DC}" type="datetimeFigureOut">
              <a:rPr lang="ru-RU" smtClean="0"/>
              <a:t>09.04.2024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A53CB3-5B15-4670-BFA0-9BBBA73E120D}" type="slidenum">
              <a:rPr lang="ru-RU" smtClean="0"/>
              <a:t>‹#›</a:t>
            </a:fld>
            <a:endParaRPr lang="ru-RU"/>
          </a:p>
        </p:txBody>
      </p:sp>
    </p:spTree>
    <p:extLst>
      <p:ext uri="{BB962C8B-B14F-4D97-AF65-F5344CB8AC3E}">
        <p14:creationId xmlns:p14="http://schemas.microsoft.com/office/powerpoint/2010/main" val="106092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3149" y="11575"/>
            <a:ext cx="6690163" cy="6834849"/>
          </a:xfrm>
          <a:prstGeom prst="rect">
            <a:avLst/>
          </a:prstGeom>
        </p:spPr>
      </p:pic>
      <p:sp>
        <p:nvSpPr>
          <p:cNvPr id="4" name="Прямоугольник 3"/>
          <p:cNvSpPr/>
          <p:nvPr/>
        </p:nvSpPr>
        <p:spPr>
          <a:xfrm>
            <a:off x="6192455" y="922516"/>
            <a:ext cx="5327966" cy="2693045"/>
          </a:xfrm>
          <a:prstGeom prst="rect">
            <a:avLst/>
          </a:prstGeom>
        </p:spPr>
        <p:txBody>
          <a:bodyPr wrap="square">
            <a:spAutoFit/>
          </a:bodyPr>
          <a:lstStyle/>
          <a:p>
            <a:pPr algn="ctr">
              <a:spcBef>
                <a:spcPts val="1200"/>
              </a:spcBef>
              <a:spcAft>
                <a:spcPts val="300"/>
              </a:spcAft>
            </a:pPr>
            <a:r>
              <a:rPr lang="ru-RU" sz="2400" b="1" dirty="0">
                <a:effectLst/>
                <a:latin typeface="Times New Roman" panose="02020603050405020304" pitchFamily="18" charset="0"/>
                <a:ea typeface="SimSun" panose="02010600030101010101" pitchFamily="2" charset="-122"/>
              </a:rPr>
              <a:t>ЗАЯВКА КАНДИДАТА НА</a:t>
            </a:r>
            <a:r>
              <a:rPr lang="en-US" sz="2400" b="1" dirty="0">
                <a:effectLst/>
                <a:latin typeface="Times New Roman" panose="02020603050405020304" pitchFamily="18" charset="0"/>
                <a:ea typeface="SimSun" panose="02010600030101010101" pitchFamily="2" charset="-122"/>
              </a:rPr>
              <a:t> </a:t>
            </a:r>
            <a:r>
              <a:rPr lang="ru-RU" sz="2400" b="1" dirty="0">
                <a:effectLst/>
                <a:latin typeface="Times New Roman" panose="02020603050405020304" pitchFamily="18" charset="0"/>
                <a:ea typeface="SimSun" panose="02010600030101010101" pitchFamily="2" charset="-122"/>
              </a:rPr>
              <a:t>ПОЛУЧЕНИЕ СТАТУСА ОФИЦИАЛЬНОГО</a:t>
            </a:r>
            <a:r>
              <a:rPr lang="en-US" sz="2400" b="1" dirty="0">
                <a:effectLst/>
                <a:latin typeface="Times New Roman" panose="02020603050405020304" pitchFamily="18" charset="0"/>
                <a:ea typeface="SimSun" panose="02010600030101010101" pitchFamily="2" charset="-122"/>
              </a:rPr>
              <a:t> </a:t>
            </a:r>
            <a:r>
              <a:rPr lang="ru-RU" sz="2400" b="1" dirty="0">
                <a:effectLst/>
                <a:latin typeface="Times New Roman" panose="02020603050405020304" pitchFamily="18" charset="0"/>
                <a:ea typeface="SimSun" panose="02010600030101010101" pitchFamily="2" charset="-122"/>
              </a:rPr>
              <a:t>ДИЛЕРА JAC</a:t>
            </a:r>
            <a:endParaRPr lang="en-US" sz="2400" b="1" dirty="0">
              <a:effectLst/>
              <a:latin typeface="Times New Roman" panose="02020603050405020304" pitchFamily="18" charset="0"/>
              <a:ea typeface="SimSun" panose="02010600030101010101" pitchFamily="2" charset="-122"/>
            </a:endParaRPr>
          </a:p>
          <a:p>
            <a:pPr algn="ctr">
              <a:spcBef>
                <a:spcPts val="1200"/>
              </a:spcBef>
              <a:spcAft>
                <a:spcPts val="300"/>
              </a:spcAft>
            </a:pPr>
            <a:endParaRPr lang="ru-RU" sz="2400" b="1" dirty="0">
              <a:effectLst/>
              <a:latin typeface="Times New Roman" panose="02020603050405020304" pitchFamily="18" charset="0"/>
              <a:ea typeface="SimSun" panose="02010600030101010101" pitchFamily="2" charset="-122"/>
            </a:endParaRPr>
          </a:p>
          <a:p>
            <a:pPr algn="ctr">
              <a:spcBef>
                <a:spcPts val="1200"/>
              </a:spcBef>
              <a:spcAft>
                <a:spcPts val="300"/>
              </a:spcAft>
            </a:pPr>
            <a:r>
              <a:rPr lang="en-US" sz="2400" b="1" dirty="0">
                <a:solidFill>
                  <a:schemeClr val="bg1">
                    <a:lumMod val="50000"/>
                  </a:schemeClr>
                </a:solidFill>
                <a:effectLst/>
                <a:latin typeface="Times New Roman" panose="02020603050405020304" pitchFamily="18" charset="0"/>
                <a:ea typeface="SimSun" panose="02010600030101010101" pitchFamily="2" charset="-122"/>
              </a:rPr>
              <a:t>JAC OFFICIAL DEALERSHIP APPLICATION FORM</a:t>
            </a:r>
            <a:endParaRPr lang="ru-RU" sz="3600" b="1" dirty="0">
              <a:solidFill>
                <a:schemeClr val="bg1">
                  <a:lumMod val="50000"/>
                </a:schemeClr>
              </a:solidFill>
              <a:effectLst/>
              <a:latin typeface="Times New Roman" panose="02020603050405020304" pitchFamily="18" charset="0"/>
              <a:ea typeface="SimSun" panose="02010600030101010101" pitchFamily="2" charset="-122"/>
            </a:endParaRPr>
          </a:p>
        </p:txBody>
      </p:sp>
      <p:pic>
        <p:nvPicPr>
          <p:cNvPr id="5" name="Рисунок 4"/>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3616" y="11575"/>
            <a:ext cx="2239999" cy="1260000"/>
          </a:xfrm>
          <a:prstGeom prst="rect">
            <a:avLst/>
          </a:prstGeom>
        </p:spPr>
      </p:pic>
      <p:sp>
        <p:nvSpPr>
          <p:cNvPr id="15" name="Прямоугольник 14"/>
          <p:cNvSpPr/>
          <p:nvPr/>
        </p:nvSpPr>
        <p:spPr>
          <a:xfrm>
            <a:off x="6933234" y="6347143"/>
            <a:ext cx="5139159" cy="400110"/>
          </a:xfrm>
          <a:prstGeom prst="rect">
            <a:avLst/>
          </a:prstGeom>
        </p:spPr>
        <p:txBody>
          <a:bodyPr wrap="square">
            <a:spAutoFit/>
          </a:bodyPr>
          <a:lstStyle/>
          <a:p>
            <a:pPr algn="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ООО "ДЖАК АВТОМОБИЛЬ" </a:t>
            </a:r>
            <a:endParaRPr lang="en-US" sz="1000" b="0" i="0" dirty="0">
              <a:solidFill>
                <a:schemeClr val="bg1">
                  <a:lumMod val="50000"/>
                </a:schemeClr>
              </a:solidFill>
              <a:effectLst/>
              <a:latin typeface="Times New Roman" panose="02020603050405020304" pitchFamily="18" charset="0"/>
              <a:cs typeface="Times New Roman" panose="02020603050405020304" pitchFamily="18" charset="0"/>
            </a:endParaRPr>
          </a:p>
          <a:p>
            <a:pPr algn="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(ИНН 7709912680, адрес: 109004, РФ, г. Москва, ул. Товарищеский переулок, д. 31, стр. 5)</a:t>
            </a:r>
            <a:endParaRPr lang="ru-RU" sz="1000"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4025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592001" y="0"/>
            <a:ext cx="1599999" cy="900000"/>
          </a:xfrm>
          <a:prstGeom prst="rect">
            <a:avLst/>
          </a:prstGeom>
        </p:spPr>
      </p:pic>
      <p:cxnSp>
        <p:nvCxnSpPr>
          <p:cNvPr id="3" name="Прямая соединительная линия 2"/>
          <p:cNvCxnSpPr/>
          <p:nvPr/>
        </p:nvCxnSpPr>
        <p:spPr>
          <a:xfrm flipH="1">
            <a:off x="451413" y="865275"/>
            <a:ext cx="11520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451413" y="218944"/>
            <a:ext cx="5764192" cy="523220"/>
          </a:xfrm>
          <a:prstGeom prst="rect">
            <a:avLst/>
          </a:prstGeom>
        </p:spPr>
        <p:txBody>
          <a:bodyPr wrap="square">
            <a:spAutoFit/>
          </a:bodyPr>
          <a:lstStyle/>
          <a:p>
            <a:pPr>
              <a:spcBef>
                <a:spcPts val="1200"/>
              </a:spcBef>
              <a:spcAft>
                <a:spcPts val="300"/>
              </a:spcAft>
            </a:pPr>
            <a:r>
              <a:rPr lang="ru-RU" sz="1400" b="1" dirty="0">
                <a:latin typeface="Times New Roman" panose="02020603050405020304" pitchFamily="18" charset="0"/>
                <a:ea typeface="SimSun" panose="02010600030101010101" pitchFamily="2" charset="-122"/>
              </a:rPr>
              <a:t>ИНФОРМАЦИЯ О ПРЕДЛОЖЕНИИ                                               </a:t>
            </a:r>
            <a:r>
              <a:rPr lang="en-US" sz="1400" b="1" dirty="0">
                <a:solidFill>
                  <a:schemeClr val="bg1">
                    <a:lumMod val="50000"/>
                  </a:schemeClr>
                </a:solidFill>
                <a:latin typeface="Times New Roman" panose="02020603050405020304" pitchFamily="18" charset="0"/>
                <a:ea typeface="SimSun" panose="02010600030101010101" pitchFamily="2" charset="-122"/>
              </a:rPr>
              <a:t>CANDIDATE PROPOSED FACILITY</a:t>
            </a:r>
            <a:endParaRPr lang="ru-RU" sz="2000" b="1" dirty="0">
              <a:solidFill>
                <a:schemeClr val="bg1">
                  <a:lumMod val="50000"/>
                </a:schemeClr>
              </a:solidFill>
              <a:effectLst/>
              <a:latin typeface="Times New Roman" panose="02020603050405020304" pitchFamily="18" charset="0"/>
              <a:ea typeface="SimSun" panose="02010600030101010101" pitchFamily="2" charset="-122"/>
            </a:endParaRPr>
          </a:p>
        </p:txBody>
      </p:sp>
      <p:sp>
        <p:nvSpPr>
          <p:cNvPr id="10" name="Прямоугольник 9"/>
          <p:cNvSpPr/>
          <p:nvPr/>
        </p:nvSpPr>
        <p:spPr>
          <a:xfrm>
            <a:off x="1632033" y="6601788"/>
            <a:ext cx="10556109" cy="246221"/>
          </a:xfrm>
          <a:prstGeom prst="rect">
            <a:avLst/>
          </a:prstGeom>
        </p:spPr>
        <p:txBody>
          <a:bodyPr wrap="square">
            <a:spAutoFit/>
          </a:bodyPr>
          <a:lstStyle/>
          <a:p>
            <a:pPr algn="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ООО "ДЖАК АВТОМОБИЛЬ“</a:t>
            </a:r>
            <a:r>
              <a:rPr lang="en-US" sz="1000" b="0" i="0" dirty="0">
                <a:solidFill>
                  <a:schemeClr val="bg1">
                    <a:lumMod val="50000"/>
                  </a:schemeClr>
                </a:solidFill>
                <a:effectLst/>
                <a:latin typeface="Times New Roman" panose="02020603050405020304" pitchFamily="18" charset="0"/>
                <a:cs typeface="Times New Roman" panose="02020603050405020304" pitchFamily="18" charset="0"/>
              </a:rPr>
              <a:t> </a:t>
            </a: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(ИНН 7709912680, адрес: 109004, РФ, г. Москва, ул. Товарищеский переулок, д. 31, стр. 5)</a:t>
            </a:r>
            <a:endParaRPr lang="ru-RU" sz="1000" dirty="0">
              <a:solidFill>
                <a:schemeClr val="bg1">
                  <a:lumMod val="50000"/>
                </a:schemeClr>
              </a:solidFill>
              <a:latin typeface="Times New Roman" panose="02020603050405020304" pitchFamily="18" charset="0"/>
              <a:cs typeface="Times New Roman" panose="02020603050405020304" pitchFamily="18" charset="0"/>
            </a:endParaRPr>
          </a:p>
        </p:txBody>
      </p:sp>
      <p:graphicFrame>
        <p:nvGraphicFramePr>
          <p:cNvPr id="8" name="Group 3"/>
          <p:cNvGraphicFramePr>
            <a:graphicFrameLocks noGrp="1"/>
          </p:cNvGraphicFramePr>
          <p:nvPr>
            <p:extLst>
              <p:ext uri="{D42A27DB-BD31-4B8C-83A1-F6EECF244321}">
                <p14:modId xmlns:p14="http://schemas.microsoft.com/office/powerpoint/2010/main" val="4004348576"/>
              </p:ext>
            </p:extLst>
          </p:nvPr>
        </p:nvGraphicFramePr>
        <p:xfrm>
          <a:off x="451413" y="1023108"/>
          <a:ext cx="11520000" cy="4810535"/>
        </p:xfrm>
        <a:graphic>
          <a:graphicData uri="http://schemas.openxmlformats.org/drawingml/2006/table">
            <a:tbl>
              <a:tblPr/>
              <a:tblGrid>
                <a:gridCol w="1575399">
                  <a:extLst>
                    <a:ext uri="{9D8B030D-6E8A-4147-A177-3AD203B41FA5}">
                      <a16:colId xmlns:a16="http://schemas.microsoft.com/office/drawing/2014/main" val="20000"/>
                    </a:ext>
                  </a:extLst>
                </a:gridCol>
                <a:gridCol w="4332345">
                  <a:extLst>
                    <a:ext uri="{9D8B030D-6E8A-4147-A177-3AD203B41FA5}">
                      <a16:colId xmlns:a16="http://schemas.microsoft.com/office/drawing/2014/main" val="20001"/>
                    </a:ext>
                  </a:extLst>
                </a:gridCol>
                <a:gridCol w="5612256">
                  <a:extLst>
                    <a:ext uri="{9D8B030D-6E8A-4147-A177-3AD203B41FA5}">
                      <a16:colId xmlns:a16="http://schemas.microsoft.com/office/drawing/2014/main" val="20002"/>
                    </a:ext>
                  </a:extLst>
                </a:gridCol>
              </a:tblGrid>
              <a:tr h="815333">
                <a:tc gridSpan="2">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defRPr/>
                      </a:pPr>
                      <a:r>
                        <a:rPr kumimoji="0" lang="ru-RU"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Формат организации здания  (</a:t>
                      </a:r>
                      <a:r>
                        <a:rPr kumimoji="0" lang="ru-RU" sz="1200" b="1" i="1" u="none" strike="noStrike" kern="1200"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нужное подчеркнуть)</a:t>
                      </a:r>
                      <a:r>
                        <a:rPr kumimoji="0" lang="en-US" sz="1200" b="1" i="1" u="none" strike="noStrike" kern="1200"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a:t>
                      </a:r>
                      <a:r>
                        <a:rPr kumimoji="0" lang="en-US"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Building construction type</a:t>
                      </a:r>
                    </a:p>
                    <a:p>
                      <a:pPr marL="0" marR="0" lvl="0" indent="0" algn="l" defTabSz="914400" rtl="0" eaLnBrk="1" fontAlgn="base" latinLnBrk="0" hangingPunct="1">
                        <a:lnSpc>
                          <a:spcPct val="100000"/>
                        </a:lnSpc>
                        <a:spcBef>
                          <a:spcPts val="0"/>
                        </a:spcBef>
                        <a:spcAft>
                          <a:spcPct val="0"/>
                        </a:spcAft>
                        <a:buClrTx/>
                        <a:buSzTx/>
                        <a:buFont typeface="Arial" charset="0"/>
                        <a:buNone/>
                        <a:tabLst/>
                        <a:defRPr/>
                      </a:pPr>
                      <a:endParaRPr kumimoji="0" lang="ru-RU" sz="1200" b="1" i="1" u="none" strike="noStrike" kern="1200"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81602" marR="81602" marT="30597" marB="30597"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ru-RU"/>
                    </a:p>
                  </a:txBody>
                  <a:tcPr/>
                </a:tc>
                <a:tc>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pPr>
                      <a:r>
                        <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1) </a:t>
                      </a:r>
                      <a:r>
                        <a:rPr kumimoji="0" lang="en-US"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Greenfield/</a:t>
                      </a:r>
                      <a:r>
                        <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Новое строительство</a:t>
                      </a:r>
                    </a:p>
                    <a:p>
                      <a:pPr marL="160338" marR="0" lvl="0" indent="-160338" algn="l" defTabSz="914400" rtl="0" eaLnBrk="1" fontAlgn="base" latinLnBrk="0" hangingPunct="1">
                        <a:lnSpc>
                          <a:spcPct val="100000"/>
                        </a:lnSpc>
                        <a:spcBef>
                          <a:spcPts val="0"/>
                        </a:spcBef>
                        <a:spcAft>
                          <a:spcPct val="0"/>
                        </a:spcAft>
                        <a:buClrTx/>
                        <a:buSzTx/>
                        <a:buFont typeface="Arial" charset="0"/>
                        <a:buNone/>
                        <a:tabLst/>
                      </a:pPr>
                      <a:r>
                        <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2) </a:t>
                      </a:r>
                      <a:r>
                        <a:rPr kumimoji="0" lang="en-US"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Reconstruction/</a:t>
                      </a:r>
                      <a:r>
                        <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Реконструкция</a:t>
                      </a:r>
                      <a:endParaRPr kumimoji="0" lang="en-US"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160338" marR="0" lvl="0" indent="-160338" algn="l" defTabSz="914400" rtl="0" eaLnBrk="1" fontAlgn="base" latinLnBrk="0" hangingPunct="1">
                        <a:lnSpc>
                          <a:spcPct val="100000"/>
                        </a:lnSpc>
                        <a:spcBef>
                          <a:spcPts val="0"/>
                        </a:spcBef>
                        <a:spcAft>
                          <a:spcPct val="0"/>
                        </a:spcAft>
                        <a:buClrTx/>
                        <a:buSzTx/>
                        <a:buFont typeface="Arial" charset="0"/>
                        <a:buNone/>
                        <a:tabLst/>
                      </a:pPr>
                      <a:r>
                        <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3) </a:t>
                      </a:r>
                      <a:r>
                        <a:rPr kumimoji="0" lang="en-US"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Rebranding/</a:t>
                      </a:r>
                      <a:r>
                        <a:rPr kumimoji="0" lang="ru-RU" sz="1200" b="0" i="0" u="none" strike="noStrike" cap="none" normalizeH="0" baseline="0" dirty="0" err="1">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Ребрендинг</a:t>
                      </a: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81602" marR="81602" marT="30597" marB="30597"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75591">
                <a:tc gridSpan="2">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defRPr/>
                      </a:pPr>
                      <a:r>
                        <a:rPr kumimoji="0" lang="ru-RU"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Тип дилерского центра </a:t>
                      </a:r>
                      <a:r>
                        <a:rPr kumimoji="0" lang="ru-RU" sz="1200" b="1" i="1"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(нужное подчеркнуть)</a:t>
                      </a:r>
                      <a:r>
                        <a:rPr kumimoji="0" lang="en-US" sz="1200" b="1" i="1"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a:t>
                      </a:r>
                      <a:r>
                        <a:rPr kumimoji="0" lang="en-US"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Facility type</a:t>
                      </a:r>
                      <a:endParaRPr kumimoji="0" lang="ru-RU" sz="1200" b="1" i="1"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81602" marR="81602" marT="30597" marB="30597"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ts val="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Mono </a:t>
                      </a:r>
                      <a:r>
                        <a:rPr kumimoji="0" lang="en-US"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Моно-бренд</a:t>
                      </a:r>
                      <a:r>
                        <a:rPr kumimoji="0" lang="en-US"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a:t>
                      </a:r>
                      <a:r>
                        <a:rPr kumimoji="0" lang="en-US" sz="1200" b="1" i="0" u="none" strike="noStrike" cap="none" normalizeH="0" baseline="0" dirty="0" err="1">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Multy</a:t>
                      </a:r>
                      <a:r>
                        <a:rPr kumimoji="0" lang="en-US"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Мульти-бренд  </a:t>
                      </a:r>
                      <a:endParaRPr kumimoji="0" lang="en-US"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81602" marR="81602" marT="30597" marB="30597"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75591">
                <a:tc rowSpan="6">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defRPr/>
                      </a:pPr>
                      <a:r>
                        <a:rPr kumimoji="0" lang="ru-RU"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Данные по помещению</a:t>
                      </a:r>
                      <a:r>
                        <a:rPr kumimoji="0" lang="en-US"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Facility details</a:t>
                      </a:r>
                    </a:p>
                  </a:txBody>
                  <a:tcPr marL="81602" marR="81602" marT="30597" marB="30597"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defRPr/>
                      </a:pPr>
                      <a:r>
                        <a:rPr kumimoji="0" lang="ru-RU"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Адрес центра</a:t>
                      </a:r>
                      <a:r>
                        <a:rPr kumimoji="0" lang="en-US"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Address</a:t>
                      </a:r>
                    </a:p>
                  </a:txBody>
                  <a:tcPr marL="81602" marR="81602" marT="30597" marB="305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81602" marR="81602" marT="30597" marB="30597"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75591">
                <a:tc vMerge="1">
                  <a:txBody>
                    <a:bodyPr/>
                    <a:lstStyle/>
                    <a:p>
                      <a:endParaRPr lang="ru-RU"/>
                    </a:p>
                  </a:txBody>
                  <a:tcPr/>
                </a:tc>
                <a:tc>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defRPr/>
                      </a:pPr>
                      <a:r>
                        <a:rPr kumimoji="0" lang="ru-RU"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Статус собственности</a:t>
                      </a:r>
                      <a:r>
                        <a:rPr kumimoji="0" lang="en-US"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Property status</a:t>
                      </a:r>
                    </a:p>
                  </a:txBody>
                  <a:tcPr marL="81602" marR="81602" marT="30597" marB="305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81602" marR="81602" marT="30597" marB="30597"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75591">
                <a:tc vMerge="1">
                  <a:txBody>
                    <a:bodyPr/>
                    <a:lstStyle/>
                    <a:p>
                      <a:endParaRPr lang="ru-RU"/>
                    </a:p>
                  </a:txBody>
                  <a:tcPr/>
                </a:tc>
                <a:tc>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pPr>
                      <a:r>
                        <a:rPr kumimoji="0" lang="ru-RU"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Размер земельного участка</a:t>
                      </a:r>
                      <a:r>
                        <a:rPr kumimoji="0" lang="en-US"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Land plot size</a:t>
                      </a:r>
                      <a:endParaRPr kumimoji="0" lang="ru-RU"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81602" marR="81602" marT="30597" marB="305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 typeface="Arial" charset="0"/>
                        <a:buNone/>
                        <a:tabLst/>
                      </a:pPr>
                      <a:r>
                        <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Га</a:t>
                      </a:r>
                    </a:p>
                  </a:txBody>
                  <a:tcPr marL="81602" marR="81602" marT="30597" marB="30597"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75591">
                <a:tc vMerge="1">
                  <a:txBody>
                    <a:bodyPr/>
                    <a:lstStyle/>
                    <a:p>
                      <a:endParaRPr lang="ru-RU"/>
                    </a:p>
                  </a:txBody>
                  <a:tcPr/>
                </a:tc>
                <a:tc>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defRPr/>
                      </a:pPr>
                      <a:r>
                        <a:rPr kumimoji="0" lang="ru-RU"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Шоурум </a:t>
                      </a:r>
                      <a:r>
                        <a:rPr kumimoji="0" lang="en-US"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a:t>
                      </a:r>
                      <a:r>
                        <a:rPr kumimoji="0" lang="ru-RU"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Д </a:t>
                      </a:r>
                      <a:r>
                        <a:rPr kumimoji="0" lang="en-US"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kumimoji="0" lang="ru-RU"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Ш</a:t>
                      </a:r>
                      <a:r>
                        <a:rPr kumimoji="0" lang="en-US"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Showroom size</a:t>
                      </a:r>
                      <a:endParaRPr kumimoji="0" lang="ru-RU"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81602" marR="81602" marT="30597" marB="305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 typeface="Arial" charset="0"/>
                        <a:buNone/>
                        <a:tabLst/>
                      </a:pPr>
                      <a:r>
                        <a:rPr kumimoji="0" lang="en-US"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m2</a:t>
                      </a: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81602" marR="81602" marT="30597" marB="30597"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70828">
                <a:tc vMerge="1">
                  <a:txBody>
                    <a:bodyPr/>
                    <a:lstStyle/>
                    <a:p>
                      <a:endParaRPr lang="ru-RU"/>
                    </a:p>
                  </a:txBody>
                  <a:tcPr/>
                </a:tc>
                <a:tc>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defRPr/>
                      </a:pPr>
                      <a:r>
                        <a:rPr kumimoji="0" lang="ru-RU"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Слесарный цех</a:t>
                      </a:r>
                      <a:r>
                        <a:rPr kumimoji="0" lang="en-US"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kumimoji="0" lang="ru-RU"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Д</a:t>
                      </a:r>
                      <a:r>
                        <a:rPr kumimoji="0" lang="en-US"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a:t>
                      </a:r>
                      <a:r>
                        <a:rPr kumimoji="0" lang="ru-RU"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Ш</a:t>
                      </a:r>
                      <a:r>
                        <a:rPr kumimoji="0" lang="en-US"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Workshop Size</a:t>
                      </a:r>
                    </a:p>
                  </a:txBody>
                  <a:tcPr marL="81602" marR="81602" marT="30597" marB="305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m2</a:t>
                      </a: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ctr" defTabSz="914400" rtl="0" eaLnBrk="1" fontAlgn="base" latinLnBrk="0" hangingPunct="1">
                        <a:lnSpc>
                          <a:spcPct val="100000"/>
                        </a:lnSpc>
                        <a:spcBef>
                          <a:spcPts val="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81602" marR="81602" marT="30597" marB="30597"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570828">
                <a:tc vMerge="1">
                  <a:txBody>
                    <a:bodyPr/>
                    <a:lstStyle/>
                    <a:p>
                      <a:endParaRPr lang="ru-RU"/>
                    </a:p>
                  </a:txBody>
                  <a:tcPr/>
                </a:tc>
                <a:tc>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defRPr/>
                      </a:pPr>
                      <a:r>
                        <a:rPr kumimoji="0" lang="ru-RU"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Склад </a:t>
                      </a:r>
                      <a:r>
                        <a:rPr kumimoji="0" lang="en-US"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a:t>
                      </a:r>
                      <a:r>
                        <a:rPr kumimoji="0" lang="ru-RU"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Д</a:t>
                      </a:r>
                      <a:r>
                        <a:rPr kumimoji="0" lang="en-US"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a:t>
                      </a:r>
                      <a:r>
                        <a:rPr kumimoji="0" lang="ru-RU"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Ш</a:t>
                      </a:r>
                      <a:r>
                        <a:rPr kumimoji="0" lang="en-US"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Warehouse size</a:t>
                      </a:r>
                    </a:p>
                    <a:p>
                      <a:pPr marL="0" marR="0" lvl="0" indent="0" algn="l" defTabSz="914400" rtl="0" eaLnBrk="1" fontAlgn="base" latinLnBrk="0" hangingPunct="1">
                        <a:lnSpc>
                          <a:spcPct val="100000"/>
                        </a:lnSpc>
                        <a:spcBef>
                          <a:spcPts val="0"/>
                        </a:spcBef>
                        <a:spcAft>
                          <a:spcPct val="0"/>
                        </a:spcAft>
                        <a:buClrTx/>
                        <a:buSzTx/>
                        <a:buFont typeface="Arial" charset="0"/>
                        <a:buNone/>
                        <a:tabLst/>
                        <a:defRPr/>
                      </a:pPr>
                      <a:endParaRPr kumimoji="0" lang="ru-RU"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81602" marR="81602" marT="30597" marB="305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 typeface="Arial" charset="0"/>
                        <a:buNone/>
                        <a:tabLst/>
                      </a:pPr>
                      <a:r>
                        <a:rPr kumimoji="0" lang="en-US"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m2</a:t>
                      </a: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81602" marR="81602" marT="30597" marB="30597"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475591">
                <a:tc gridSpan="2">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pPr>
                      <a:r>
                        <a:rPr kumimoji="0" lang="ru-RU"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Срок готовности к запуску центра</a:t>
                      </a:r>
                      <a:r>
                        <a:rPr kumimoji="0" lang="en-US"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Terms of launching</a:t>
                      </a:r>
                      <a:endParaRPr kumimoji="0" lang="ru-RU"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81602" marR="81602" marT="30597" marB="30597"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lang="ru-RU"/>
                    </a:p>
                  </a:txBody>
                  <a:tcPr/>
                </a:tc>
                <a:tc>
                  <a:txBody>
                    <a:bodyPr/>
                    <a:lstStyle/>
                    <a:p>
                      <a:pPr marL="0" marR="0" lvl="0" indent="0" algn="ctr" defTabSz="914400" rtl="0" eaLnBrk="1" fontAlgn="base" latinLnBrk="0" hangingPunct="1">
                        <a:lnSpc>
                          <a:spcPct val="100000"/>
                        </a:lnSpc>
                        <a:spcBef>
                          <a:spcPts val="0"/>
                        </a:spcBef>
                        <a:spcAft>
                          <a:spcPct val="0"/>
                        </a:spcAft>
                        <a:buClrTx/>
                        <a:buSzTx/>
                        <a:buFont typeface="Arial" charset="0"/>
                        <a:buNone/>
                        <a:tabLst/>
                      </a:pPr>
                      <a:r>
                        <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ММ</a:t>
                      </a:r>
                      <a:r>
                        <a:rPr kumimoji="0" lang="en-US"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ГГГГГ</a:t>
                      </a:r>
                    </a:p>
                  </a:txBody>
                  <a:tcPr marL="81602" marR="81602" marT="30597" marB="30597"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540361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592001" y="0"/>
            <a:ext cx="1599999" cy="900000"/>
          </a:xfrm>
          <a:prstGeom prst="rect">
            <a:avLst/>
          </a:prstGeom>
        </p:spPr>
      </p:pic>
      <p:cxnSp>
        <p:nvCxnSpPr>
          <p:cNvPr id="3" name="Прямая соединительная линия 2"/>
          <p:cNvCxnSpPr/>
          <p:nvPr/>
        </p:nvCxnSpPr>
        <p:spPr>
          <a:xfrm flipH="1">
            <a:off x="451413" y="865275"/>
            <a:ext cx="11520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451413" y="218944"/>
            <a:ext cx="5764192" cy="523220"/>
          </a:xfrm>
          <a:prstGeom prst="rect">
            <a:avLst/>
          </a:prstGeom>
        </p:spPr>
        <p:txBody>
          <a:bodyPr wrap="square">
            <a:spAutoFit/>
          </a:bodyPr>
          <a:lstStyle/>
          <a:p>
            <a:pPr>
              <a:spcBef>
                <a:spcPts val="1200"/>
              </a:spcBef>
              <a:spcAft>
                <a:spcPts val="300"/>
              </a:spcAft>
            </a:pPr>
            <a:r>
              <a:rPr lang="ru-RU" sz="1400" b="1" dirty="0">
                <a:latin typeface="Times New Roman" panose="02020603050405020304" pitchFamily="18" charset="0"/>
                <a:ea typeface="SimSun" panose="02010600030101010101" pitchFamily="2" charset="-122"/>
              </a:rPr>
              <a:t>СРОКИ ВВОДА ОБЪЕКТА В ЭКСПЛУАТАЦИЮ                          </a:t>
            </a:r>
            <a:r>
              <a:rPr lang="en-US" sz="1400" b="1" dirty="0">
                <a:solidFill>
                  <a:schemeClr val="bg1">
                    <a:lumMod val="50000"/>
                  </a:schemeClr>
                </a:solidFill>
                <a:latin typeface="Times New Roman" panose="02020603050405020304" pitchFamily="18" charset="0"/>
                <a:ea typeface="SimSun" panose="02010600030101010101" pitchFamily="2" charset="-122"/>
              </a:rPr>
              <a:t>FINALIZATOIN OF THE RECONSTRUCTION</a:t>
            </a:r>
            <a:endParaRPr lang="ru-RU" sz="2000" b="1" dirty="0">
              <a:solidFill>
                <a:schemeClr val="bg1">
                  <a:lumMod val="50000"/>
                </a:schemeClr>
              </a:solidFill>
              <a:effectLst/>
              <a:latin typeface="Times New Roman" panose="02020603050405020304" pitchFamily="18" charset="0"/>
              <a:ea typeface="SimSun" panose="02010600030101010101" pitchFamily="2" charset="-122"/>
            </a:endParaRPr>
          </a:p>
        </p:txBody>
      </p:sp>
      <p:sp>
        <p:nvSpPr>
          <p:cNvPr id="10" name="Прямоугольник 9"/>
          <p:cNvSpPr/>
          <p:nvPr/>
        </p:nvSpPr>
        <p:spPr>
          <a:xfrm>
            <a:off x="1632033" y="6601788"/>
            <a:ext cx="10556109" cy="246221"/>
          </a:xfrm>
          <a:prstGeom prst="rect">
            <a:avLst/>
          </a:prstGeom>
        </p:spPr>
        <p:txBody>
          <a:bodyPr wrap="square">
            <a:spAutoFit/>
          </a:bodyPr>
          <a:lstStyle/>
          <a:p>
            <a:pPr algn="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ООО "ДЖАК АВТОМОБИЛЬ“</a:t>
            </a:r>
            <a:r>
              <a:rPr lang="en-US" sz="1000" b="0" i="0" dirty="0">
                <a:solidFill>
                  <a:schemeClr val="bg1">
                    <a:lumMod val="50000"/>
                  </a:schemeClr>
                </a:solidFill>
                <a:effectLst/>
                <a:latin typeface="Times New Roman" panose="02020603050405020304" pitchFamily="18" charset="0"/>
                <a:cs typeface="Times New Roman" panose="02020603050405020304" pitchFamily="18" charset="0"/>
              </a:rPr>
              <a:t> </a:t>
            </a: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(ИНН 7709912680, адрес: 109004, РФ, г. Москва, ул. Товарищеский переулок, д. 31, стр. 5)</a:t>
            </a:r>
            <a:endParaRPr lang="ru-RU" sz="1000" dirty="0">
              <a:solidFill>
                <a:schemeClr val="bg1">
                  <a:lumMod val="50000"/>
                </a:schemeClr>
              </a:solidFill>
              <a:latin typeface="Times New Roman" panose="02020603050405020304" pitchFamily="18" charset="0"/>
              <a:cs typeface="Times New Roman" panose="02020603050405020304" pitchFamily="18" charset="0"/>
            </a:endParaRPr>
          </a:p>
        </p:txBody>
      </p:sp>
      <p:graphicFrame>
        <p:nvGraphicFramePr>
          <p:cNvPr id="9" name="Group 193"/>
          <p:cNvGraphicFramePr>
            <a:graphicFrameLocks noGrp="1"/>
          </p:cNvGraphicFramePr>
          <p:nvPr>
            <p:extLst>
              <p:ext uri="{D42A27DB-BD31-4B8C-83A1-F6EECF244321}">
                <p14:modId xmlns:p14="http://schemas.microsoft.com/office/powerpoint/2010/main" val="2383247270"/>
              </p:ext>
            </p:extLst>
          </p:nvPr>
        </p:nvGraphicFramePr>
        <p:xfrm>
          <a:off x="451413" y="1013283"/>
          <a:ext cx="11519999" cy="4888133"/>
        </p:xfrm>
        <a:graphic>
          <a:graphicData uri="http://schemas.openxmlformats.org/drawingml/2006/table">
            <a:tbl>
              <a:tblPr/>
              <a:tblGrid>
                <a:gridCol w="6911627">
                  <a:extLst>
                    <a:ext uri="{9D8B030D-6E8A-4147-A177-3AD203B41FA5}">
                      <a16:colId xmlns:a16="http://schemas.microsoft.com/office/drawing/2014/main" val="20000"/>
                    </a:ext>
                  </a:extLst>
                </a:gridCol>
                <a:gridCol w="2304186">
                  <a:extLst>
                    <a:ext uri="{9D8B030D-6E8A-4147-A177-3AD203B41FA5}">
                      <a16:colId xmlns:a16="http://schemas.microsoft.com/office/drawing/2014/main" val="20001"/>
                    </a:ext>
                  </a:extLst>
                </a:gridCol>
                <a:gridCol w="2304186">
                  <a:extLst>
                    <a:ext uri="{9D8B030D-6E8A-4147-A177-3AD203B41FA5}">
                      <a16:colId xmlns:a16="http://schemas.microsoft.com/office/drawing/2014/main" val="20002"/>
                    </a:ext>
                  </a:extLst>
                </a:gridCol>
              </a:tblGrid>
              <a:tr h="645017">
                <a:tc gridSpan="3">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Construction schedule/</a:t>
                      </a:r>
                      <a:r>
                        <a:rPr kumimoji="0" lang="ru-RU"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Сроки и этапы строительства</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90467" marR="90467" marT="33925" marB="33925" anchor="ctr" horzOverflow="overflow">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466499">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Этапы</a:t>
                      </a:r>
                      <a:r>
                        <a:rPr kumimoji="0" lang="en-US"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Stage</a:t>
                      </a:r>
                      <a:endParaRPr kumimoji="0" lang="ru-RU"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90467" marR="90467" marT="33925" marB="33925"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ru-RU"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Начало этапа</a:t>
                      </a:r>
                      <a:r>
                        <a:rPr kumimoji="0" lang="en-US"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Start</a:t>
                      </a:r>
                    </a:p>
                  </a:txBody>
                  <a:tcPr marL="90467" marR="90467" marT="33925" marB="339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ru-RU"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Завершение этапа</a:t>
                      </a:r>
                      <a:r>
                        <a:rPr kumimoji="0" lang="en-US"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Finish</a:t>
                      </a:r>
                    </a:p>
                  </a:txBody>
                  <a:tcPr marL="90467" marR="90467" marT="33925" marB="33925"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66499">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Проектирование/Получение разрешительной документации</a:t>
                      </a:r>
                      <a:r>
                        <a:rPr kumimoji="0" lang="en-US"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Project development and approvals</a:t>
                      </a:r>
                    </a:p>
                  </a:txBody>
                  <a:tcPr marL="90467" marR="90467" marT="33925" marB="33925"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ММ/ ГГГГ</a:t>
                      </a:r>
                    </a:p>
                  </a:txBody>
                  <a:tcPr marL="90467" marR="90467" marT="33925" marB="339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ММ / ГГГГ</a:t>
                      </a:r>
                    </a:p>
                  </a:txBody>
                  <a:tcPr marL="90467" marR="90467" marT="33925" marB="33925"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466499">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Земельные работы</a:t>
                      </a:r>
                      <a:r>
                        <a:rPr kumimoji="0" lang="en-US"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Ground works</a:t>
                      </a:r>
                      <a:endParaRPr kumimoji="0" lang="ru-RU"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90467" marR="90467" marT="33925" marB="33925"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90467" marR="90467" marT="33925" marB="339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90467" marR="90467" marT="33925" marB="33925"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66499">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Фундаментные работы</a:t>
                      </a:r>
                      <a:r>
                        <a:rPr kumimoji="0" lang="en-US"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Basement construction</a:t>
                      </a:r>
                      <a:endParaRPr kumimoji="0" lang="ru-RU"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90467" marR="90467" marT="33925" marB="33925"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90467" marR="90467" marT="33925" marB="339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90467" marR="90467" marT="33925" marB="33925"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66499">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Закрытие теплового контура здания</a:t>
                      </a:r>
                      <a:r>
                        <a:rPr kumimoji="0" lang="en-US"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Cage construction</a:t>
                      </a:r>
                      <a:endParaRPr kumimoji="0" lang="ru-RU"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90467" marR="90467" marT="33925" marB="33925"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90467" marR="90467" marT="33925" marB="339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90467" marR="90467" marT="33925" marB="33925"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66499">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Возведение внутренних стен и перегородок</a:t>
                      </a:r>
                      <a:r>
                        <a:rPr kumimoji="0" lang="en-US"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Interior wall construction</a:t>
                      </a:r>
                    </a:p>
                  </a:txBody>
                  <a:tcPr marL="90467" marR="90467" marT="33925" marB="33925"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90467" marR="90467" marT="33925" marB="339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90467" marR="90467" marT="33925" marB="33925"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466499">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Проведение внутренних отделочных работ</a:t>
                      </a:r>
                      <a:r>
                        <a:rPr kumimoji="0" lang="en-US"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Finishing Work</a:t>
                      </a:r>
                    </a:p>
                  </a:txBody>
                  <a:tcPr marL="90467" marR="90467" marT="33925" marB="33925"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90467" marR="90467" marT="33925" marB="339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90467" marR="90467" marT="33925" marB="33925"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466499">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Готовность к техническому аудиту</a:t>
                      </a:r>
                      <a:r>
                        <a:rPr kumimoji="0" lang="en-US"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Technical Audit</a:t>
                      </a:r>
                      <a:endParaRPr kumimoji="0" lang="ru-RU"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90467" marR="90467" marT="33925" marB="33925"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90467" marR="90467" marT="33925" marB="339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90467" marR="90467" marT="33925" marB="33925"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466499">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Начало операционной деятельности центра</a:t>
                      </a:r>
                      <a:r>
                        <a:rPr kumimoji="0" lang="en-US"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Start of operation</a:t>
                      </a:r>
                      <a:endParaRPr kumimoji="0" lang="ru-RU"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90467" marR="90467" marT="33925" marB="33925"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90467" marR="90467" marT="33925" marB="339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90467" marR="90467" marT="33925" marB="33925"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257674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592001" y="0"/>
            <a:ext cx="1599999" cy="900000"/>
          </a:xfrm>
          <a:prstGeom prst="rect">
            <a:avLst/>
          </a:prstGeom>
        </p:spPr>
      </p:pic>
      <p:cxnSp>
        <p:nvCxnSpPr>
          <p:cNvPr id="3" name="Прямая соединительная линия 2"/>
          <p:cNvCxnSpPr/>
          <p:nvPr/>
        </p:nvCxnSpPr>
        <p:spPr>
          <a:xfrm flipH="1">
            <a:off x="451413" y="865275"/>
            <a:ext cx="11520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451413" y="218944"/>
            <a:ext cx="5764192" cy="523220"/>
          </a:xfrm>
          <a:prstGeom prst="rect">
            <a:avLst/>
          </a:prstGeom>
        </p:spPr>
        <p:txBody>
          <a:bodyPr wrap="square">
            <a:spAutoFit/>
          </a:bodyPr>
          <a:lstStyle/>
          <a:p>
            <a:pPr>
              <a:spcBef>
                <a:spcPts val="1200"/>
              </a:spcBef>
              <a:spcAft>
                <a:spcPts val="300"/>
              </a:spcAft>
            </a:pPr>
            <a:r>
              <a:rPr lang="ru-RU" sz="1400" b="1" dirty="0">
                <a:latin typeface="Times New Roman" panose="02020603050405020304" pitchFamily="18" charset="0"/>
                <a:ea typeface="SimSun" panose="02010600030101010101" pitchFamily="2" charset="-122"/>
              </a:rPr>
              <a:t>КАРТА ГОРОДА                                                                                       </a:t>
            </a:r>
            <a:r>
              <a:rPr lang="en-US" sz="1400" b="1" dirty="0">
                <a:solidFill>
                  <a:schemeClr val="bg1">
                    <a:lumMod val="50000"/>
                  </a:schemeClr>
                </a:solidFill>
                <a:latin typeface="Times New Roman" panose="02020603050405020304" pitchFamily="18" charset="0"/>
                <a:ea typeface="SimSun" panose="02010600030101010101" pitchFamily="2" charset="-122"/>
              </a:rPr>
              <a:t>CITY MAP</a:t>
            </a:r>
            <a:endParaRPr lang="ru-RU" sz="2000" b="1" dirty="0">
              <a:solidFill>
                <a:schemeClr val="bg1">
                  <a:lumMod val="50000"/>
                </a:schemeClr>
              </a:solidFill>
              <a:effectLst/>
              <a:latin typeface="Times New Roman" panose="02020603050405020304" pitchFamily="18" charset="0"/>
              <a:ea typeface="SimSun" panose="02010600030101010101" pitchFamily="2" charset="-122"/>
            </a:endParaRPr>
          </a:p>
        </p:txBody>
      </p:sp>
      <p:sp>
        <p:nvSpPr>
          <p:cNvPr id="10" name="Прямоугольник 9"/>
          <p:cNvSpPr/>
          <p:nvPr/>
        </p:nvSpPr>
        <p:spPr>
          <a:xfrm>
            <a:off x="1632033" y="6601788"/>
            <a:ext cx="10556109" cy="246221"/>
          </a:xfrm>
          <a:prstGeom prst="rect">
            <a:avLst/>
          </a:prstGeom>
        </p:spPr>
        <p:txBody>
          <a:bodyPr wrap="square">
            <a:spAutoFit/>
          </a:bodyPr>
          <a:lstStyle/>
          <a:p>
            <a:pPr algn="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ООО "ДЖАК АВТОМОБИЛЬ“</a:t>
            </a:r>
            <a:r>
              <a:rPr lang="en-US" sz="1000" b="0" i="0" dirty="0">
                <a:solidFill>
                  <a:schemeClr val="bg1">
                    <a:lumMod val="50000"/>
                  </a:schemeClr>
                </a:solidFill>
                <a:effectLst/>
                <a:latin typeface="Times New Roman" panose="02020603050405020304" pitchFamily="18" charset="0"/>
                <a:cs typeface="Times New Roman" panose="02020603050405020304" pitchFamily="18" charset="0"/>
              </a:rPr>
              <a:t> </a:t>
            </a: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(ИНН 7709912680, адрес: 109004, РФ, г. Москва, ул. Товарищеский переулок, д. 31, стр. 5)</a:t>
            </a:r>
            <a:endParaRPr lang="ru-RU" sz="1000" dirty="0">
              <a:solidFill>
                <a:schemeClr val="bg1">
                  <a:lumMod val="50000"/>
                </a:schemeClr>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93517" y="1111000"/>
            <a:ext cx="8505567" cy="5220000"/>
          </a:xfrm>
          <a:prstGeom prst="rect">
            <a:avLst/>
          </a:prstGeom>
          <a:ln>
            <a:solidFill>
              <a:schemeClr val="bg1">
                <a:lumMod val="50000"/>
              </a:schemeClr>
            </a:solidFill>
          </a:ln>
        </p:spPr>
      </p:pic>
      <p:sp>
        <p:nvSpPr>
          <p:cNvPr id="4" name="Прямоугольник 3"/>
          <p:cNvSpPr/>
          <p:nvPr/>
        </p:nvSpPr>
        <p:spPr>
          <a:xfrm>
            <a:off x="9216542" y="1099426"/>
            <a:ext cx="2588872" cy="2123658"/>
          </a:xfrm>
          <a:prstGeom prst="rect">
            <a:avLst/>
          </a:prstGeom>
        </p:spPr>
        <p:txBody>
          <a:bodyPr wrap="square">
            <a:spAutoFit/>
          </a:bodyPr>
          <a:lstStyle/>
          <a:p>
            <a:pPr>
              <a:spcAft>
                <a:spcPts val="0"/>
              </a:spcAft>
            </a:pPr>
            <a:r>
              <a:rPr lang="ru-RU" sz="1200" dirty="0">
                <a:effectLst/>
                <a:latin typeface="Times New Roman" panose="02020603050405020304" pitchFamily="18" charset="0"/>
                <a:ea typeface="SimSun" panose="02010600030101010101" pitchFamily="2" charset="-122"/>
              </a:rPr>
              <a:t>Предоставьте план/карту города, на карте города укажите:</a:t>
            </a:r>
          </a:p>
          <a:p>
            <a:pPr>
              <a:spcAft>
                <a:spcPts val="0"/>
              </a:spcAft>
            </a:pPr>
            <a:r>
              <a:rPr lang="ru-RU" sz="1200" dirty="0">
                <a:effectLst/>
                <a:latin typeface="Times New Roman" panose="02020603050405020304" pitchFamily="18" charset="0"/>
                <a:ea typeface="SimSun" panose="02010600030101010101" pitchFamily="2" charset="-122"/>
              </a:rPr>
              <a:t>1. Месторасположение участка под дилерский центр </a:t>
            </a:r>
            <a:r>
              <a:rPr lang="en-US" sz="1200" dirty="0">
                <a:effectLst/>
                <a:latin typeface="Times New Roman" panose="02020603050405020304" pitchFamily="18" charset="0"/>
                <a:ea typeface="SimSun" panose="02010600030101010101" pitchFamily="2" charset="-122"/>
              </a:rPr>
              <a:t>JAC</a:t>
            </a:r>
            <a:r>
              <a:rPr lang="ru-RU" sz="1200" dirty="0">
                <a:effectLst/>
                <a:latin typeface="Times New Roman" panose="02020603050405020304" pitchFamily="18" charset="0"/>
                <a:ea typeface="SimSun" panose="02010600030101010101" pitchFamily="2" charset="-122"/>
              </a:rPr>
              <a:t> (поставьте метку, укажите точный адрес)</a:t>
            </a:r>
          </a:p>
          <a:p>
            <a:pPr>
              <a:spcAft>
                <a:spcPts val="0"/>
              </a:spcAft>
            </a:pPr>
            <a:r>
              <a:rPr lang="ru-RU" sz="1200" dirty="0">
                <a:effectLst/>
                <a:latin typeface="Times New Roman" panose="02020603050405020304" pitchFamily="18" charset="0"/>
                <a:ea typeface="SimSun" panose="02010600030101010101" pitchFamily="2" charset="-122"/>
              </a:rPr>
              <a:t>2. Месторасположение дилерских центров других марок (поставьте метки, укажите наименование брендов)</a:t>
            </a:r>
          </a:p>
          <a:p>
            <a:r>
              <a:rPr lang="ru-RU" sz="1200" dirty="0">
                <a:effectLst/>
                <a:latin typeface="Times New Roman" panose="02020603050405020304" pitchFamily="18" charset="0"/>
                <a:ea typeface="SimSun" panose="02010600030101010101" pitchFamily="2" charset="-122"/>
              </a:rPr>
              <a:t>3. Месторасположение Ваших центров (укажите метки)</a:t>
            </a:r>
            <a:endParaRPr lang="ru-RU" sz="1200" dirty="0"/>
          </a:p>
        </p:txBody>
      </p:sp>
    </p:spTree>
    <p:extLst>
      <p:ext uri="{BB962C8B-B14F-4D97-AF65-F5344CB8AC3E}">
        <p14:creationId xmlns:p14="http://schemas.microsoft.com/office/powerpoint/2010/main" val="956942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592001" y="0"/>
            <a:ext cx="1599999" cy="900000"/>
          </a:xfrm>
          <a:prstGeom prst="rect">
            <a:avLst/>
          </a:prstGeom>
        </p:spPr>
      </p:pic>
      <p:cxnSp>
        <p:nvCxnSpPr>
          <p:cNvPr id="3" name="Прямая соединительная линия 2"/>
          <p:cNvCxnSpPr/>
          <p:nvPr/>
        </p:nvCxnSpPr>
        <p:spPr>
          <a:xfrm flipH="1">
            <a:off x="451413" y="865275"/>
            <a:ext cx="11520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451413" y="218944"/>
            <a:ext cx="5764192" cy="523220"/>
          </a:xfrm>
          <a:prstGeom prst="rect">
            <a:avLst/>
          </a:prstGeom>
        </p:spPr>
        <p:txBody>
          <a:bodyPr wrap="square">
            <a:spAutoFit/>
          </a:bodyPr>
          <a:lstStyle/>
          <a:p>
            <a:pPr>
              <a:spcBef>
                <a:spcPts val="1200"/>
              </a:spcBef>
              <a:spcAft>
                <a:spcPts val="300"/>
              </a:spcAft>
            </a:pPr>
            <a:r>
              <a:rPr lang="ru-RU" sz="1400" b="1" dirty="0">
                <a:latin typeface="Times New Roman" panose="02020603050405020304" pitchFamily="18" charset="0"/>
                <a:ea typeface="SimSun" panose="02010600030101010101" pitchFamily="2" charset="-122"/>
              </a:rPr>
              <a:t>КАРТА РАЙОНА                                                                                       </a:t>
            </a:r>
            <a:r>
              <a:rPr lang="en-US" sz="1400" b="1" dirty="0">
                <a:solidFill>
                  <a:schemeClr val="bg1">
                    <a:lumMod val="50000"/>
                  </a:schemeClr>
                </a:solidFill>
                <a:latin typeface="Times New Roman" panose="02020603050405020304" pitchFamily="18" charset="0"/>
                <a:ea typeface="SimSun" panose="02010600030101010101" pitchFamily="2" charset="-122"/>
              </a:rPr>
              <a:t>AREA LAYOUT</a:t>
            </a:r>
            <a:endParaRPr lang="ru-RU" sz="2000" b="1" dirty="0">
              <a:solidFill>
                <a:schemeClr val="bg1">
                  <a:lumMod val="50000"/>
                </a:schemeClr>
              </a:solidFill>
              <a:effectLst/>
              <a:latin typeface="Times New Roman" panose="02020603050405020304" pitchFamily="18" charset="0"/>
              <a:ea typeface="SimSun" panose="02010600030101010101" pitchFamily="2" charset="-122"/>
            </a:endParaRPr>
          </a:p>
        </p:txBody>
      </p:sp>
      <p:sp>
        <p:nvSpPr>
          <p:cNvPr id="10" name="Прямоугольник 9"/>
          <p:cNvSpPr/>
          <p:nvPr/>
        </p:nvSpPr>
        <p:spPr>
          <a:xfrm>
            <a:off x="1632033" y="6601788"/>
            <a:ext cx="10556109" cy="246221"/>
          </a:xfrm>
          <a:prstGeom prst="rect">
            <a:avLst/>
          </a:prstGeom>
        </p:spPr>
        <p:txBody>
          <a:bodyPr wrap="square">
            <a:spAutoFit/>
          </a:bodyPr>
          <a:lstStyle/>
          <a:p>
            <a:pPr algn="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ООО "ДЖАК АВТОМОБИЛЬ“</a:t>
            </a:r>
            <a:r>
              <a:rPr lang="en-US" sz="1000" b="0" i="0" dirty="0">
                <a:solidFill>
                  <a:schemeClr val="bg1">
                    <a:lumMod val="50000"/>
                  </a:schemeClr>
                </a:solidFill>
                <a:effectLst/>
                <a:latin typeface="Times New Roman" panose="02020603050405020304" pitchFamily="18" charset="0"/>
                <a:cs typeface="Times New Roman" panose="02020603050405020304" pitchFamily="18" charset="0"/>
              </a:rPr>
              <a:t> </a:t>
            </a: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(ИНН 7709912680, адрес: 109004, РФ, г. Москва, ул. Товарищеский переулок, д. 31, стр. 5)</a:t>
            </a:r>
            <a:endParaRPr lang="ru-RU" sz="10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9216542" y="1099426"/>
            <a:ext cx="2588872" cy="1754326"/>
          </a:xfrm>
          <a:prstGeom prst="rect">
            <a:avLst/>
          </a:prstGeom>
        </p:spPr>
        <p:txBody>
          <a:bodyPr wrap="square">
            <a:spAutoFit/>
          </a:bodyPr>
          <a:lstStyle/>
          <a:p>
            <a:r>
              <a:rPr lang="ru-RU" sz="1200" dirty="0">
                <a:latin typeface="Times New Roman" panose="02020603050405020304" pitchFamily="18" charset="0"/>
                <a:cs typeface="Times New Roman" panose="02020603050405020304" pitchFamily="18" charset="0"/>
              </a:rPr>
              <a:t>Предоставьте ситуационный план с объектами жилой и коммерческой инфраструктуры в радиусе до 2-3 км</a:t>
            </a:r>
          </a:p>
          <a:p>
            <a:r>
              <a:rPr lang="ru-RU" sz="1200" dirty="0">
                <a:latin typeface="Times New Roman" panose="02020603050405020304" pitchFamily="18" charset="0"/>
                <a:cs typeface="Times New Roman" panose="02020603050405020304" pitchFamily="18" charset="0"/>
              </a:rPr>
              <a:t>На плане укажите:</a:t>
            </a:r>
          </a:p>
          <a:p>
            <a:r>
              <a:rPr lang="ru-RU" sz="1200" dirty="0">
                <a:latin typeface="Times New Roman" panose="02020603050405020304" pitchFamily="18" charset="0"/>
                <a:cs typeface="Times New Roman" panose="02020603050405020304" pitchFamily="18" charset="0"/>
              </a:rPr>
              <a:t>1.Размер земельного участка (в гектарах согласно кадастровому плану) </a:t>
            </a:r>
          </a:p>
          <a:p>
            <a:r>
              <a:rPr lang="ru-RU" sz="1200" dirty="0">
                <a:latin typeface="Times New Roman" panose="02020603050405020304" pitchFamily="18" charset="0"/>
                <a:cs typeface="Times New Roman" panose="02020603050405020304" pitchFamily="18" charset="0"/>
              </a:rPr>
              <a:t>2.Указать расположение временного салона, стоянок, проездов</a:t>
            </a:r>
          </a:p>
        </p:txBody>
      </p:sp>
      <p:pic>
        <p:nvPicPr>
          <p:cNvPr id="6" name="Рисунок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1402" y="1099425"/>
            <a:ext cx="8491022" cy="5220000"/>
          </a:xfrm>
          <a:prstGeom prst="rect">
            <a:avLst/>
          </a:prstGeom>
          <a:ln>
            <a:solidFill>
              <a:schemeClr val="bg1">
                <a:lumMod val="50000"/>
              </a:schemeClr>
            </a:solidFill>
          </a:ln>
        </p:spPr>
      </p:pic>
    </p:spTree>
    <p:extLst>
      <p:ext uri="{BB962C8B-B14F-4D97-AF65-F5344CB8AC3E}">
        <p14:creationId xmlns:p14="http://schemas.microsoft.com/office/powerpoint/2010/main" val="3367381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592001" y="0"/>
            <a:ext cx="1599999" cy="900000"/>
          </a:xfrm>
          <a:prstGeom prst="rect">
            <a:avLst/>
          </a:prstGeom>
        </p:spPr>
      </p:pic>
      <p:cxnSp>
        <p:nvCxnSpPr>
          <p:cNvPr id="3" name="Прямая соединительная линия 2"/>
          <p:cNvCxnSpPr/>
          <p:nvPr/>
        </p:nvCxnSpPr>
        <p:spPr>
          <a:xfrm flipH="1">
            <a:off x="451413" y="865275"/>
            <a:ext cx="11520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451413" y="218944"/>
            <a:ext cx="5764192" cy="523220"/>
          </a:xfrm>
          <a:prstGeom prst="rect">
            <a:avLst/>
          </a:prstGeom>
        </p:spPr>
        <p:txBody>
          <a:bodyPr wrap="square">
            <a:spAutoFit/>
          </a:bodyPr>
          <a:lstStyle/>
          <a:p>
            <a:pPr>
              <a:spcBef>
                <a:spcPts val="1200"/>
              </a:spcBef>
              <a:spcAft>
                <a:spcPts val="300"/>
              </a:spcAft>
            </a:pPr>
            <a:r>
              <a:rPr lang="ru-RU" sz="1400" b="1" dirty="0">
                <a:latin typeface="Times New Roman" panose="02020603050405020304" pitchFamily="18" charset="0"/>
                <a:ea typeface="SimSun" panose="02010600030101010101" pitchFamily="2" charset="-122"/>
              </a:rPr>
              <a:t>ГЕН. ПЛАН ТЕРРИТОРИИ                                                                                 </a:t>
            </a:r>
            <a:r>
              <a:rPr lang="en-US" sz="1400" b="1" dirty="0">
                <a:solidFill>
                  <a:schemeClr val="bg1">
                    <a:lumMod val="50000"/>
                  </a:schemeClr>
                </a:solidFill>
                <a:latin typeface="Times New Roman" panose="02020603050405020304" pitchFamily="18" charset="0"/>
                <a:ea typeface="SimSun" panose="02010600030101010101" pitchFamily="2" charset="-122"/>
              </a:rPr>
              <a:t>GENERAL PLAN</a:t>
            </a:r>
            <a:endParaRPr lang="ru-RU" sz="2000" b="1" dirty="0">
              <a:solidFill>
                <a:schemeClr val="bg1">
                  <a:lumMod val="50000"/>
                </a:schemeClr>
              </a:solidFill>
              <a:effectLst/>
              <a:latin typeface="Times New Roman" panose="02020603050405020304" pitchFamily="18" charset="0"/>
              <a:ea typeface="SimSun" panose="02010600030101010101" pitchFamily="2" charset="-122"/>
            </a:endParaRPr>
          </a:p>
        </p:txBody>
      </p:sp>
      <p:sp>
        <p:nvSpPr>
          <p:cNvPr id="10" name="Прямоугольник 9"/>
          <p:cNvSpPr/>
          <p:nvPr/>
        </p:nvSpPr>
        <p:spPr>
          <a:xfrm>
            <a:off x="1632033" y="6601788"/>
            <a:ext cx="10556109" cy="246221"/>
          </a:xfrm>
          <a:prstGeom prst="rect">
            <a:avLst/>
          </a:prstGeom>
        </p:spPr>
        <p:txBody>
          <a:bodyPr wrap="square">
            <a:spAutoFit/>
          </a:bodyPr>
          <a:lstStyle/>
          <a:p>
            <a:pPr algn="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ООО "ДЖАК АВТОМОБИЛЬ“</a:t>
            </a:r>
            <a:r>
              <a:rPr lang="en-US" sz="1000" b="0" i="0" dirty="0">
                <a:solidFill>
                  <a:schemeClr val="bg1">
                    <a:lumMod val="50000"/>
                  </a:schemeClr>
                </a:solidFill>
                <a:effectLst/>
                <a:latin typeface="Times New Roman" panose="02020603050405020304" pitchFamily="18" charset="0"/>
                <a:cs typeface="Times New Roman" panose="02020603050405020304" pitchFamily="18" charset="0"/>
              </a:rPr>
              <a:t> </a:t>
            </a: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(ИНН 7709912680, адрес: 109004, РФ, г. Москва, ул. Товарищеский переулок, д. 31, стр. 5)</a:t>
            </a:r>
            <a:endParaRPr lang="ru-RU" sz="1000" dirty="0">
              <a:solidFill>
                <a:schemeClr val="bg1">
                  <a:lumMod val="50000"/>
                </a:schemeClr>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1414" y="1099594"/>
            <a:ext cx="9112219" cy="5220000"/>
          </a:xfrm>
          <a:prstGeom prst="rect">
            <a:avLst/>
          </a:prstGeom>
          <a:ln>
            <a:solidFill>
              <a:schemeClr val="bg1">
                <a:lumMod val="50000"/>
              </a:schemeClr>
            </a:solidFill>
          </a:ln>
        </p:spPr>
      </p:pic>
      <p:sp>
        <p:nvSpPr>
          <p:cNvPr id="7" name="Прямоугольник 6"/>
          <p:cNvSpPr/>
          <p:nvPr/>
        </p:nvSpPr>
        <p:spPr>
          <a:xfrm>
            <a:off x="6261903" y="2569580"/>
            <a:ext cx="1620456" cy="1099595"/>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latin typeface="Times New Roman" panose="02020603050405020304" pitchFamily="18" charset="0"/>
                <a:cs typeface="Times New Roman" panose="02020603050405020304" pitchFamily="18" charset="0"/>
              </a:rPr>
              <a:t>Шоурум </a:t>
            </a:r>
            <a:endParaRPr lang="en-US" sz="1200" dirty="0">
              <a:latin typeface="Times New Roman" panose="02020603050405020304" pitchFamily="18" charset="0"/>
              <a:cs typeface="Times New Roman" panose="02020603050405020304" pitchFamily="18" charset="0"/>
            </a:endParaRPr>
          </a:p>
          <a:p>
            <a:pPr algn="ctr"/>
            <a:r>
              <a:rPr lang="en-US" sz="1200" dirty="0">
                <a:latin typeface="Times New Roman" panose="02020603050405020304" pitchFamily="18" charset="0"/>
                <a:cs typeface="Times New Roman" panose="02020603050405020304" pitchFamily="18" charset="0"/>
              </a:rPr>
              <a:t>JAC</a:t>
            </a:r>
            <a:endParaRPr lang="ru-RU" sz="12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9864576" y="1088019"/>
            <a:ext cx="2242543" cy="523220"/>
          </a:xfrm>
          <a:prstGeom prst="rect">
            <a:avLst/>
          </a:prstGeom>
        </p:spPr>
        <p:txBody>
          <a:bodyPr wrap="square">
            <a:spAutoFit/>
          </a:bodyPr>
          <a:lstStyle/>
          <a:p>
            <a:pPr>
              <a:spcBef>
                <a:spcPts val="1200"/>
              </a:spcBef>
              <a:spcAft>
                <a:spcPts val="300"/>
              </a:spcAft>
            </a:pPr>
            <a:r>
              <a:rPr lang="ru-RU" sz="1400" b="1" dirty="0">
                <a:latin typeface="Times New Roman" panose="02020603050405020304" pitchFamily="18" charset="0"/>
                <a:ea typeface="SimSun" panose="02010600030101010101" pitchFamily="2" charset="-122"/>
              </a:rPr>
              <a:t>ПРИМЕР</a:t>
            </a:r>
            <a:r>
              <a:rPr lang="ru-RU" sz="1400" b="1" dirty="0">
                <a:solidFill>
                  <a:schemeClr val="bg1">
                    <a:lumMod val="50000"/>
                  </a:schemeClr>
                </a:solidFill>
                <a:latin typeface="Times New Roman" panose="02020603050405020304" pitchFamily="18" charset="0"/>
                <a:ea typeface="SimSun" panose="02010600030101010101" pitchFamily="2" charset="-122"/>
              </a:rPr>
              <a:t>                                                                                                               </a:t>
            </a:r>
            <a:r>
              <a:rPr lang="en-US" sz="1400" b="1" dirty="0">
                <a:solidFill>
                  <a:schemeClr val="bg1">
                    <a:lumMod val="50000"/>
                  </a:schemeClr>
                </a:solidFill>
                <a:latin typeface="Times New Roman" panose="02020603050405020304" pitchFamily="18" charset="0"/>
                <a:ea typeface="SimSun" panose="02010600030101010101" pitchFamily="2" charset="-122"/>
              </a:rPr>
              <a:t>EXAMPLE</a:t>
            </a:r>
            <a:endParaRPr lang="ru-RU" sz="2000" b="1" dirty="0">
              <a:solidFill>
                <a:schemeClr val="bg1">
                  <a:lumMod val="50000"/>
                </a:schemeClr>
              </a:solidFill>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3813165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592001" y="0"/>
            <a:ext cx="1599999" cy="900000"/>
          </a:xfrm>
          <a:prstGeom prst="rect">
            <a:avLst/>
          </a:prstGeom>
        </p:spPr>
      </p:pic>
      <p:cxnSp>
        <p:nvCxnSpPr>
          <p:cNvPr id="3" name="Прямая соединительная линия 2"/>
          <p:cNvCxnSpPr/>
          <p:nvPr/>
        </p:nvCxnSpPr>
        <p:spPr>
          <a:xfrm flipH="1">
            <a:off x="451413" y="865275"/>
            <a:ext cx="11520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451413" y="218944"/>
            <a:ext cx="5764192" cy="523220"/>
          </a:xfrm>
          <a:prstGeom prst="rect">
            <a:avLst/>
          </a:prstGeom>
        </p:spPr>
        <p:txBody>
          <a:bodyPr wrap="square">
            <a:spAutoFit/>
          </a:bodyPr>
          <a:lstStyle/>
          <a:p>
            <a:pPr>
              <a:spcBef>
                <a:spcPts val="1200"/>
              </a:spcBef>
              <a:spcAft>
                <a:spcPts val="300"/>
              </a:spcAft>
            </a:pPr>
            <a:r>
              <a:rPr lang="ru-RU" sz="1400" b="1" dirty="0">
                <a:latin typeface="Times New Roman" panose="02020603050405020304" pitchFamily="18" charset="0"/>
                <a:ea typeface="SimSun" panose="02010600030101010101" pitchFamily="2" charset="-122"/>
              </a:rPr>
              <a:t>ПЛАНИРОВКА ДИЛЕРСКОГО ЦЕНТРА                                                                                  </a:t>
            </a:r>
            <a:r>
              <a:rPr lang="en-US" sz="1400" b="1" dirty="0">
                <a:solidFill>
                  <a:schemeClr val="bg1">
                    <a:lumMod val="50000"/>
                  </a:schemeClr>
                </a:solidFill>
                <a:latin typeface="Times New Roman" panose="02020603050405020304" pitchFamily="18" charset="0"/>
                <a:ea typeface="SimSun" panose="02010600030101010101" pitchFamily="2" charset="-122"/>
              </a:rPr>
              <a:t>DEALERSHIP LAYOUT</a:t>
            </a:r>
            <a:endParaRPr lang="ru-RU" sz="2000" b="1" dirty="0">
              <a:solidFill>
                <a:schemeClr val="bg1">
                  <a:lumMod val="50000"/>
                </a:schemeClr>
              </a:solidFill>
              <a:effectLst/>
              <a:latin typeface="Times New Roman" panose="02020603050405020304" pitchFamily="18" charset="0"/>
              <a:ea typeface="SimSun" panose="02010600030101010101" pitchFamily="2" charset="-122"/>
            </a:endParaRPr>
          </a:p>
        </p:txBody>
      </p:sp>
      <p:sp>
        <p:nvSpPr>
          <p:cNvPr id="10" name="Прямоугольник 9"/>
          <p:cNvSpPr/>
          <p:nvPr/>
        </p:nvSpPr>
        <p:spPr>
          <a:xfrm>
            <a:off x="1632033" y="6601788"/>
            <a:ext cx="10556109" cy="246221"/>
          </a:xfrm>
          <a:prstGeom prst="rect">
            <a:avLst/>
          </a:prstGeom>
        </p:spPr>
        <p:txBody>
          <a:bodyPr wrap="square">
            <a:spAutoFit/>
          </a:bodyPr>
          <a:lstStyle/>
          <a:p>
            <a:pPr algn="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ООО "ДЖАК АВТОМОБИЛЬ“</a:t>
            </a:r>
            <a:r>
              <a:rPr lang="en-US" sz="1000" b="0" i="0" dirty="0">
                <a:solidFill>
                  <a:schemeClr val="bg1">
                    <a:lumMod val="50000"/>
                  </a:schemeClr>
                </a:solidFill>
                <a:effectLst/>
                <a:latin typeface="Times New Roman" panose="02020603050405020304" pitchFamily="18" charset="0"/>
                <a:cs typeface="Times New Roman" panose="02020603050405020304" pitchFamily="18" charset="0"/>
              </a:rPr>
              <a:t> </a:t>
            </a: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(ИНН 7709912680, адрес: 109004, РФ, г. Москва, ул. Товарищеский переулок, д. 31, стр. 5)</a:t>
            </a:r>
            <a:endParaRPr lang="ru-RU" sz="1000" dirty="0">
              <a:solidFill>
                <a:schemeClr val="bg1">
                  <a:lumMod val="50000"/>
                </a:schemeClr>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1413" y="1088019"/>
            <a:ext cx="8484243" cy="4435855"/>
          </a:xfrm>
          <a:prstGeom prst="rect">
            <a:avLst/>
          </a:prstGeom>
          <a:ln>
            <a:solidFill>
              <a:schemeClr val="bg1">
                <a:lumMod val="50000"/>
              </a:schemeClr>
            </a:solidFill>
          </a:ln>
        </p:spPr>
      </p:pic>
      <p:sp>
        <p:nvSpPr>
          <p:cNvPr id="9" name="Прямоугольник 8"/>
          <p:cNvSpPr/>
          <p:nvPr/>
        </p:nvSpPr>
        <p:spPr>
          <a:xfrm>
            <a:off x="8950173" y="1088019"/>
            <a:ext cx="2242543" cy="523220"/>
          </a:xfrm>
          <a:prstGeom prst="rect">
            <a:avLst/>
          </a:prstGeom>
        </p:spPr>
        <p:txBody>
          <a:bodyPr wrap="square">
            <a:spAutoFit/>
          </a:bodyPr>
          <a:lstStyle/>
          <a:p>
            <a:pPr>
              <a:spcBef>
                <a:spcPts val="1200"/>
              </a:spcBef>
              <a:spcAft>
                <a:spcPts val="300"/>
              </a:spcAft>
            </a:pPr>
            <a:r>
              <a:rPr lang="ru-RU" sz="1400" b="1" dirty="0">
                <a:latin typeface="Times New Roman" panose="02020603050405020304" pitchFamily="18" charset="0"/>
                <a:ea typeface="SimSun" panose="02010600030101010101" pitchFamily="2" charset="-122"/>
              </a:rPr>
              <a:t>ПРИМЕР</a:t>
            </a:r>
            <a:r>
              <a:rPr lang="ru-RU" sz="1400" b="1" dirty="0">
                <a:solidFill>
                  <a:schemeClr val="bg1">
                    <a:lumMod val="50000"/>
                  </a:schemeClr>
                </a:solidFill>
                <a:latin typeface="Times New Roman" panose="02020603050405020304" pitchFamily="18" charset="0"/>
                <a:ea typeface="SimSun" panose="02010600030101010101" pitchFamily="2" charset="-122"/>
              </a:rPr>
              <a:t>                                                                                                               </a:t>
            </a:r>
            <a:r>
              <a:rPr lang="en-US" sz="1400" b="1" dirty="0">
                <a:solidFill>
                  <a:schemeClr val="bg1">
                    <a:lumMod val="50000"/>
                  </a:schemeClr>
                </a:solidFill>
                <a:latin typeface="Times New Roman" panose="02020603050405020304" pitchFamily="18" charset="0"/>
                <a:ea typeface="SimSun" panose="02010600030101010101" pitchFamily="2" charset="-122"/>
              </a:rPr>
              <a:t>EXAMPLE</a:t>
            </a:r>
            <a:endParaRPr lang="ru-RU" sz="2000" b="1" dirty="0">
              <a:solidFill>
                <a:schemeClr val="bg1">
                  <a:lumMod val="50000"/>
                </a:schemeClr>
              </a:solidFill>
              <a:effectLst/>
              <a:latin typeface="Times New Roman" panose="02020603050405020304" pitchFamily="18" charset="0"/>
              <a:ea typeface="SimSun" panose="02010600030101010101" pitchFamily="2" charset="-122"/>
            </a:endParaRPr>
          </a:p>
        </p:txBody>
      </p:sp>
      <p:graphicFrame>
        <p:nvGraphicFramePr>
          <p:cNvPr id="11" name="Group 3"/>
          <p:cNvGraphicFramePr>
            <a:graphicFrameLocks noGrp="1"/>
          </p:cNvGraphicFramePr>
          <p:nvPr>
            <p:extLst>
              <p:ext uri="{D42A27DB-BD31-4B8C-83A1-F6EECF244321}">
                <p14:modId xmlns:p14="http://schemas.microsoft.com/office/powerpoint/2010/main" val="1529631633"/>
              </p:ext>
            </p:extLst>
          </p:nvPr>
        </p:nvGraphicFramePr>
        <p:xfrm>
          <a:off x="9051403" y="1730551"/>
          <a:ext cx="2962598" cy="2388300"/>
        </p:xfrm>
        <a:graphic>
          <a:graphicData uri="http://schemas.openxmlformats.org/drawingml/2006/table">
            <a:tbl>
              <a:tblPr/>
              <a:tblGrid>
                <a:gridCol w="1580135">
                  <a:extLst>
                    <a:ext uri="{9D8B030D-6E8A-4147-A177-3AD203B41FA5}">
                      <a16:colId xmlns:a16="http://schemas.microsoft.com/office/drawing/2014/main" val="20000"/>
                    </a:ext>
                  </a:extLst>
                </a:gridCol>
                <a:gridCol w="1382463">
                  <a:extLst>
                    <a:ext uri="{9D8B030D-6E8A-4147-A177-3AD203B41FA5}">
                      <a16:colId xmlns:a16="http://schemas.microsoft.com/office/drawing/2014/main" val="20001"/>
                    </a:ext>
                  </a:extLst>
                </a:gridCol>
              </a:tblGrid>
              <a:tr h="471159">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Шоурум </a:t>
                      </a:r>
                      <a:r>
                        <a:rPr kumimoji="0" lang="en-US"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Size </a:t>
                      </a:r>
                      <a:r>
                        <a:rPr kumimoji="0" lang="en-US"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Размер</a:t>
                      </a:r>
                      <a:r>
                        <a:rPr kumimoji="0" lang="en-US"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a:t>
                      </a:r>
                      <a:r>
                        <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Длина</a:t>
                      </a:r>
                      <a:r>
                        <a:rPr kumimoji="0" lang="en-US"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a:t>
                      </a:r>
                      <a:r>
                        <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Ширина</a:t>
                      </a:r>
                      <a:r>
                        <a:rPr kumimoji="0" lang="en-US"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a:t>
                      </a:r>
                      <a:r>
                        <a:rPr kumimoji="0" lang="en-US"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Showroom</a:t>
                      </a:r>
                      <a:r>
                        <a:rPr kumimoji="0" lang="en-US"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a:t>
                      </a:r>
                    </a:p>
                  </a:txBody>
                  <a:tcPr marL="86116" marR="86116" marT="32290" marB="32290"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m2</a:t>
                      </a: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86116" marR="86116" marT="32290" marB="32290"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Слесарный цех</a:t>
                      </a:r>
                      <a:br>
                        <a:rPr kumimoji="0" lang="en-US"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br>
                      <a:r>
                        <a:rPr kumimoji="0" lang="en-US"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(Size / </a:t>
                      </a:r>
                      <a:r>
                        <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Размер</a:t>
                      </a:r>
                      <a:r>
                        <a:rPr kumimoji="0" lang="en-US"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a:t>
                      </a:r>
                      <a:r>
                        <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Длина</a:t>
                      </a:r>
                      <a:r>
                        <a:rPr kumimoji="0" lang="en-US"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a:t>
                      </a:r>
                      <a:r>
                        <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Ширина</a:t>
                      </a:r>
                      <a:r>
                        <a:rPr kumimoji="0" lang="en-US"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a:t>
                      </a:r>
                      <a:r>
                        <a:rPr kumimoji="0" lang="en-US"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W/S size</a:t>
                      </a:r>
                      <a:endParaRPr kumimoji="0" lang="en-US"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86116" marR="86116" marT="32290" marB="32290"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m2</a:t>
                      </a: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86116" marR="86116" marT="32290" marB="32290"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Кузовной цех </a:t>
                      </a:r>
                      <a:r>
                        <a:rPr kumimoji="0" lang="en-US"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(Size / </a:t>
                      </a:r>
                      <a:r>
                        <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Размер</a:t>
                      </a:r>
                      <a:r>
                        <a:rPr kumimoji="0" lang="en-US"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a:t>
                      </a:r>
                      <a:r>
                        <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Длина</a:t>
                      </a:r>
                      <a:r>
                        <a:rPr kumimoji="0" lang="en-US"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a:t>
                      </a:r>
                      <a:r>
                        <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Ширина</a:t>
                      </a:r>
                      <a:r>
                        <a:rPr kumimoji="0" lang="en-US"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a:t>
                      </a:r>
                      <a:r>
                        <a:rPr kumimoji="0" lang="en-US"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Bodyshop size</a:t>
                      </a:r>
                      <a:r>
                        <a:rPr kumimoji="0" lang="en-US"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a:t>
                      </a:r>
                    </a:p>
                  </a:txBody>
                  <a:tcPr marL="86116" marR="86116" marT="32290" marB="32290"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m2</a:t>
                      </a: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86116" marR="86116" marT="32290" marB="32290"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24614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592001" y="0"/>
            <a:ext cx="1599999" cy="900000"/>
          </a:xfrm>
          <a:prstGeom prst="rect">
            <a:avLst/>
          </a:prstGeom>
        </p:spPr>
      </p:pic>
      <p:cxnSp>
        <p:nvCxnSpPr>
          <p:cNvPr id="3" name="Прямая соединительная линия 2"/>
          <p:cNvCxnSpPr/>
          <p:nvPr/>
        </p:nvCxnSpPr>
        <p:spPr>
          <a:xfrm flipH="1">
            <a:off x="451413" y="865275"/>
            <a:ext cx="11520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451413" y="218944"/>
            <a:ext cx="5764192" cy="523220"/>
          </a:xfrm>
          <a:prstGeom prst="rect">
            <a:avLst/>
          </a:prstGeom>
        </p:spPr>
        <p:txBody>
          <a:bodyPr wrap="square">
            <a:spAutoFit/>
          </a:bodyPr>
          <a:lstStyle/>
          <a:p>
            <a:pPr>
              <a:spcBef>
                <a:spcPts val="1200"/>
              </a:spcBef>
              <a:spcAft>
                <a:spcPts val="300"/>
              </a:spcAft>
            </a:pPr>
            <a:r>
              <a:rPr lang="ru-RU" sz="1400" b="1" dirty="0">
                <a:latin typeface="Times New Roman" panose="02020603050405020304" pitchFamily="18" charset="0"/>
                <a:ea typeface="SimSun" panose="02010600030101010101" pitchFamily="2" charset="-122"/>
              </a:rPr>
              <a:t>ФОТОГРАФИИ                                                                                             </a:t>
            </a:r>
            <a:r>
              <a:rPr lang="en-US" sz="1400" b="1" dirty="0">
                <a:solidFill>
                  <a:schemeClr val="bg1">
                    <a:lumMod val="50000"/>
                  </a:schemeClr>
                </a:solidFill>
                <a:latin typeface="Times New Roman" panose="02020603050405020304" pitchFamily="18" charset="0"/>
                <a:ea typeface="SimSun" panose="02010600030101010101" pitchFamily="2" charset="-122"/>
              </a:rPr>
              <a:t>PHOTO</a:t>
            </a:r>
            <a:endParaRPr lang="ru-RU" sz="2000" b="1" dirty="0">
              <a:solidFill>
                <a:schemeClr val="bg1">
                  <a:lumMod val="50000"/>
                </a:schemeClr>
              </a:solidFill>
              <a:effectLst/>
              <a:latin typeface="Times New Roman" panose="02020603050405020304" pitchFamily="18" charset="0"/>
              <a:ea typeface="SimSun" panose="02010600030101010101" pitchFamily="2" charset="-122"/>
            </a:endParaRPr>
          </a:p>
        </p:txBody>
      </p:sp>
      <p:sp>
        <p:nvSpPr>
          <p:cNvPr id="10" name="Прямоугольник 9"/>
          <p:cNvSpPr/>
          <p:nvPr/>
        </p:nvSpPr>
        <p:spPr>
          <a:xfrm>
            <a:off x="1632033" y="6601788"/>
            <a:ext cx="10556109" cy="246221"/>
          </a:xfrm>
          <a:prstGeom prst="rect">
            <a:avLst/>
          </a:prstGeom>
        </p:spPr>
        <p:txBody>
          <a:bodyPr wrap="square">
            <a:spAutoFit/>
          </a:bodyPr>
          <a:lstStyle/>
          <a:p>
            <a:pPr algn="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ООО "ДЖАК АВТОМОБИЛЬ“</a:t>
            </a:r>
            <a:r>
              <a:rPr lang="en-US" sz="1000" b="0" i="0" dirty="0">
                <a:solidFill>
                  <a:schemeClr val="bg1">
                    <a:lumMod val="50000"/>
                  </a:schemeClr>
                </a:solidFill>
                <a:effectLst/>
                <a:latin typeface="Times New Roman" panose="02020603050405020304" pitchFamily="18" charset="0"/>
                <a:cs typeface="Times New Roman" panose="02020603050405020304" pitchFamily="18" charset="0"/>
              </a:rPr>
              <a:t> </a:t>
            </a: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(ИНН 7709912680, адрес: 109004, РФ, г. Москва, ул. Товарищеский переулок, д. 31, стр. 5)</a:t>
            </a:r>
            <a:endParaRPr lang="ru-RU" sz="10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729205" y="1006996"/>
            <a:ext cx="5370653" cy="2638499"/>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Times New Roman" panose="02020603050405020304" pitchFamily="18" charset="0"/>
                <a:ea typeface="Noto Sans Light" panose="020B0402040504020204" pitchFamily="34" charset="0"/>
                <a:cs typeface="Times New Roman" panose="02020603050405020304" pitchFamily="18" charset="0"/>
              </a:rPr>
              <a:t>Фото прилегающей территории</a:t>
            </a:r>
          </a:p>
        </p:txBody>
      </p:sp>
      <p:sp>
        <p:nvSpPr>
          <p:cNvPr id="20" name="Прямоугольник 19"/>
          <p:cNvSpPr/>
          <p:nvPr/>
        </p:nvSpPr>
        <p:spPr>
          <a:xfrm>
            <a:off x="742705" y="3798424"/>
            <a:ext cx="5370653" cy="2638499"/>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Times New Roman" panose="02020603050405020304" pitchFamily="18" charset="0"/>
                <a:ea typeface="Noto Sans Light" panose="020B0402040504020204" pitchFamily="34" charset="0"/>
                <a:cs typeface="Times New Roman" panose="02020603050405020304" pitchFamily="18" charset="0"/>
              </a:rPr>
              <a:t>Фото прилегающей территории</a:t>
            </a:r>
          </a:p>
        </p:txBody>
      </p:sp>
      <p:sp>
        <p:nvSpPr>
          <p:cNvPr id="21" name="Прямоугольник 20"/>
          <p:cNvSpPr/>
          <p:nvPr/>
        </p:nvSpPr>
        <p:spPr>
          <a:xfrm>
            <a:off x="6275409" y="1008923"/>
            <a:ext cx="5370653" cy="2638499"/>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Times New Roman" panose="02020603050405020304" pitchFamily="18" charset="0"/>
                <a:ea typeface="Noto Sans Light" panose="020B0402040504020204" pitchFamily="34" charset="0"/>
                <a:cs typeface="Times New Roman" panose="02020603050405020304" pitchFamily="18" charset="0"/>
              </a:rPr>
              <a:t>Фото прилегающей территории</a:t>
            </a:r>
          </a:p>
        </p:txBody>
      </p:sp>
      <p:sp>
        <p:nvSpPr>
          <p:cNvPr id="22" name="Прямоугольник 21"/>
          <p:cNvSpPr/>
          <p:nvPr/>
        </p:nvSpPr>
        <p:spPr>
          <a:xfrm>
            <a:off x="6275411" y="3798418"/>
            <a:ext cx="5370653" cy="2638499"/>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Times New Roman" panose="02020603050405020304" pitchFamily="18" charset="0"/>
                <a:ea typeface="Noto Sans Light" panose="020B0402040504020204" pitchFamily="34" charset="0"/>
                <a:cs typeface="Times New Roman" panose="02020603050405020304" pitchFamily="18" charset="0"/>
              </a:rPr>
              <a:t>Фото прилегающей территории</a:t>
            </a:r>
          </a:p>
        </p:txBody>
      </p:sp>
    </p:spTree>
    <p:extLst>
      <p:ext uri="{BB962C8B-B14F-4D97-AF65-F5344CB8AC3E}">
        <p14:creationId xmlns:p14="http://schemas.microsoft.com/office/powerpoint/2010/main" val="1686964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592001" y="0"/>
            <a:ext cx="1599999" cy="900000"/>
          </a:xfrm>
          <a:prstGeom prst="rect">
            <a:avLst/>
          </a:prstGeom>
        </p:spPr>
      </p:pic>
      <p:cxnSp>
        <p:nvCxnSpPr>
          <p:cNvPr id="3" name="Прямая соединительная линия 2"/>
          <p:cNvCxnSpPr/>
          <p:nvPr/>
        </p:nvCxnSpPr>
        <p:spPr>
          <a:xfrm flipH="1">
            <a:off x="451413" y="865275"/>
            <a:ext cx="11520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1632033" y="6601788"/>
            <a:ext cx="10556109" cy="246221"/>
          </a:xfrm>
          <a:prstGeom prst="rect">
            <a:avLst/>
          </a:prstGeom>
        </p:spPr>
        <p:txBody>
          <a:bodyPr wrap="square">
            <a:spAutoFit/>
          </a:bodyPr>
          <a:lstStyle/>
          <a:p>
            <a:pPr algn="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ООО "ДЖАК АВТОМОБИЛЬ“</a:t>
            </a:r>
            <a:r>
              <a:rPr lang="en-US" sz="1000" b="0" i="0" dirty="0">
                <a:solidFill>
                  <a:schemeClr val="bg1">
                    <a:lumMod val="50000"/>
                  </a:schemeClr>
                </a:solidFill>
                <a:effectLst/>
                <a:latin typeface="Times New Roman" panose="02020603050405020304" pitchFamily="18" charset="0"/>
                <a:cs typeface="Times New Roman" panose="02020603050405020304" pitchFamily="18" charset="0"/>
              </a:rPr>
              <a:t> </a:t>
            </a: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(ИНН 7709912680, адрес: 109004, РФ, г. Москва, ул. Товарищеский переулок, д. 31, стр. 5)</a:t>
            </a:r>
            <a:endParaRPr lang="ru-RU" sz="10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742705" y="1008923"/>
            <a:ext cx="5370653" cy="2638499"/>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Times New Roman" panose="02020603050405020304" pitchFamily="18" charset="0"/>
                <a:ea typeface="Noto Sans Light" panose="020B0402040504020204" pitchFamily="34" charset="0"/>
                <a:cs typeface="Times New Roman" panose="02020603050405020304" pitchFamily="18" charset="0"/>
              </a:rPr>
              <a:t>Фото участка по фасаду слева</a:t>
            </a:r>
          </a:p>
        </p:txBody>
      </p:sp>
      <p:sp>
        <p:nvSpPr>
          <p:cNvPr id="20" name="Прямоугольник 19"/>
          <p:cNvSpPr/>
          <p:nvPr/>
        </p:nvSpPr>
        <p:spPr>
          <a:xfrm>
            <a:off x="742705" y="3798424"/>
            <a:ext cx="5370653" cy="2638499"/>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Times New Roman" panose="02020603050405020304" pitchFamily="18" charset="0"/>
                <a:ea typeface="Noto Sans Light" panose="020B0402040504020204" pitchFamily="34" charset="0"/>
                <a:cs typeface="Times New Roman" panose="02020603050405020304" pitchFamily="18" charset="0"/>
              </a:rPr>
              <a:t>Дополнительное фото</a:t>
            </a:r>
          </a:p>
        </p:txBody>
      </p:sp>
      <p:sp>
        <p:nvSpPr>
          <p:cNvPr id="21" name="Прямоугольник 20"/>
          <p:cNvSpPr/>
          <p:nvPr/>
        </p:nvSpPr>
        <p:spPr>
          <a:xfrm>
            <a:off x="6275409" y="1008923"/>
            <a:ext cx="5370653" cy="2638499"/>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Times New Roman" panose="02020603050405020304" pitchFamily="18" charset="0"/>
                <a:ea typeface="Noto Sans Light" panose="020B0402040504020204" pitchFamily="34" charset="0"/>
                <a:cs typeface="Times New Roman" panose="02020603050405020304" pitchFamily="18" charset="0"/>
              </a:rPr>
              <a:t>Фото участка по фасаду справа</a:t>
            </a:r>
          </a:p>
        </p:txBody>
      </p:sp>
      <p:sp>
        <p:nvSpPr>
          <p:cNvPr id="22" name="Прямоугольник 21"/>
          <p:cNvSpPr/>
          <p:nvPr/>
        </p:nvSpPr>
        <p:spPr>
          <a:xfrm>
            <a:off x="6275411" y="3798418"/>
            <a:ext cx="5370653" cy="2638499"/>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Times New Roman" panose="02020603050405020304" pitchFamily="18" charset="0"/>
                <a:ea typeface="Noto Sans Light" panose="020B0402040504020204" pitchFamily="34" charset="0"/>
                <a:cs typeface="Times New Roman" panose="02020603050405020304" pitchFamily="18" charset="0"/>
              </a:rPr>
              <a:t>Дополнительное фото</a:t>
            </a:r>
          </a:p>
        </p:txBody>
      </p:sp>
      <p:sp>
        <p:nvSpPr>
          <p:cNvPr id="11" name="Прямоугольник 10"/>
          <p:cNvSpPr/>
          <p:nvPr/>
        </p:nvSpPr>
        <p:spPr>
          <a:xfrm>
            <a:off x="451413" y="218944"/>
            <a:ext cx="5764192" cy="523220"/>
          </a:xfrm>
          <a:prstGeom prst="rect">
            <a:avLst/>
          </a:prstGeom>
        </p:spPr>
        <p:txBody>
          <a:bodyPr wrap="square">
            <a:spAutoFit/>
          </a:bodyPr>
          <a:lstStyle/>
          <a:p>
            <a:pPr>
              <a:spcBef>
                <a:spcPts val="1200"/>
              </a:spcBef>
              <a:spcAft>
                <a:spcPts val="300"/>
              </a:spcAft>
            </a:pPr>
            <a:r>
              <a:rPr lang="ru-RU" sz="1400" b="1" dirty="0">
                <a:latin typeface="Times New Roman" panose="02020603050405020304" pitchFamily="18" charset="0"/>
                <a:ea typeface="SimSun" panose="02010600030101010101" pitchFamily="2" charset="-122"/>
              </a:rPr>
              <a:t>ФОТОГРАФИИ                                                                                             </a:t>
            </a:r>
            <a:r>
              <a:rPr lang="en-US" sz="1400" b="1" dirty="0">
                <a:solidFill>
                  <a:schemeClr val="bg1">
                    <a:lumMod val="50000"/>
                  </a:schemeClr>
                </a:solidFill>
                <a:latin typeface="Times New Roman" panose="02020603050405020304" pitchFamily="18" charset="0"/>
                <a:ea typeface="SimSun" panose="02010600030101010101" pitchFamily="2" charset="-122"/>
              </a:rPr>
              <a:t>PHOTO</a:t>
            </a:r>
            <a:endParaRPr lang="ru-RU" sz="2000" b="1" dirty="0">
              <a:solidFill>
                <a:schemeClr val="bg1">
                  <a:lumMod val="50000"/>
                </a:schemeClr>
              </a:solidFill>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564129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592001" y="0"/>
            <a:ext cx="1599999" cy="900000"/>
          </a:xfrm>
          <a:prstGeom prst="rect">
            <a:avLst/>
          </a:prstGeom>
        </p:spPr>
      </p:pic>
      <p:cxnSp>
        <p:nvCxnSpPr>
          <p:cNvPr id="3" name="Прямая соединительная линия 2"/>
          <p:cNvCxnSpPr/>
          <p:nvPr/>
        </p:nvCxnSpPr>
        <p:spPr>
          <a:xfrm flipH="1">
            <a:off x="451413" y="865275"/>
            <a:ext cx="11520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1632033" y="6601788"/>
            <a:ext cx="10556109" cy="246221"/>
          </a:xfrm>
          <a:prstGeom prst="rect">
            <a:avLst/>
          </a:prstGeom>
        </p:spPr>
        <p:txBody>
          <a:bodyPr wrap="square">
            <a:spAutoFit/>
          </a:bodyPr>
          <a:lstStyle/>
          <a:p>
            <a:pPr algn="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ООО "ДЖАК АВТОМОБИЛЬ“</a:t>
            </a:r>
            <a:r>
              <a:rPr lang="en-US" sz="1000" b="0" i="0" dirty="0">
                <a:solidFill>
                  <a:schemeClr val="bg1">
                    <a:lumMod val="50000"/>
                  </a:schemeClr>
                </a:solidFill>
                <a:effectLst/>
                <a:latin typeface="Times New Roman" panose="02020603050405020304" pitchFamily="18" charset="0"/>
                <a:cs typeface="Times New Roman" panose="02020603050405020304" pitchFamily="18" charset="0"/>
              </a:rPr>
              <a:t> </a:t>
            </a: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(ИНН 7709912680, адрес: 109004, РФ, г. Москва, ул. Товарищеский переулок, д. 31, стр. 5)</a:t>
            </a:r>
            <a:endParaRPr lang="ru-RU" sz="10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729205" y="1006996"/>
            <a:ext cx="5370653" cy="2638499"/>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Times New Roman" panose="02020603050405020304" pitchFamily="18" charset="0"/>
                <a:cs typeface="Times New Roman" panose="02020603050405020304" pitchFamily="18" charset="0"/>
              </a:rPr>
              <a:t>Фото шоурума</a:t>
            </a:r>
          </a:p>
        </p:txBody>
      </p:sp>
      <p:sp>
        <p:nvSpPr>
          <p:cNvPr id="20" name="Прямоугольник 19"/>
          <p:cNvSpPr/>
          <p:nvPr/>
        </p:nvSpPr>
        <p:spPr>
          <a:xfrm>
            <a:off x="742705" y="3798424"/>
            <a:ext cx="5370653" cy="2638499"/>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200">
                <a:solidFill>
                  <a:prstClr val="black"/>
                </a:solidFill>
                <a:latin typeface="Times New Roman" panose="02020603050405020304" pitchFamily="18" charset="0"/>
                <a:cs typeface="Times New Roman" panose="02020603050405020304" pitchFamily="18" charset="0"/>
              </a:rPr>
              <a:t>Фото шоурума</a:t>
            </a:r>
            <a:endParaRPr lang="ru-RU" sz="1200" dirty="0">
              <a:solidFill>
                <a:prstClr val="black"/>
              </a:solidFill>
              <a:latin typeface="Times New Roman" panose="02020603050405020304" pitchFamily="18" charset="0"/>
              <a:cs typeface="Times New Roman" panose="02020603050405020304" pitchFamily="18" charset="0"/>
            </a:endParaRPr>
          </a:p>
        </p:txBody>
      </p:sp>
      <p:sp>
        <p:nvSpPr>
          <p:cNvPr id="21" name="Прямоугольник 20"/>
          <p:cNvSpPr/>
          <p:nvPr/>
        </p:nvSpPr>
        <p:spPr>
          <a:xfrm>
            <a:off x="6275409" y="1008923"/>
            <a:ext cx="5370653" cy="2638499"/>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200">
                <a:solidFill>
                  <a:prstClr val="black"/>
                </a:solidFill>
                <a:latin typeface="Times New Roman" panose="02020603050405020304" pitchFamily="18" charset="0"/>
                <a:cs typeface="Times New Roman" panose="02020603050405020304" pitchFamily="18" charset="0"/>
              </a:rPr>
              <a:t>Фото шоурума</a:t>
            </a:r>
            <a:endParaRPr lang="ru-RU" sz="1200" dirty="0">
              <a:solidFill>
                <a:prstClr val="black"/>
              </a:solidFill>
              <a:latin typeface="Times New Roman" panose="02020603050405020304" pitchFamily="18" charset="0"/>
              <a:cs typeface="Times New Roman" panose="02020603050405020304" pitchFamily="18" charset="0"/>
            </a:endParaRPr>
          </a:p>
        </p:txBody>
      </p:sp>
      <p:sp>
        <p:nvSpPr>
          <p:cNvPr id="22" name="Прямоугольник 21"/>
          <p:cNvSpPr/>
          <p:nvPr/>
        </p:nvSpPr>
        <p:spPr>
          <a:xfrm>
            <a:off x="6275411" y="3798418"/>
            <a:ext cx="5370653" cy="2638499"/>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200">
                <a:solidFill>
                  <a:prstClr val="black"/>
                </a:solidFill>
                <a:latin typeface="Times New Roman" panose="02020603050405020304" pitchFamily="18" charset="0"/>
                <a:cs typeface="Times New Roman" panose="02020603050405020304" pitchFamily="18" charset="0"/>
              </a:rPr>
              <a:t>Фото шоурума</a:t>
            </a:r>
            <a:endParaRPr lang="ru-RU" sz="1200" dirty="0">
              <a:solidFill>
                <a:prstClr val="black"/>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451413" y="218944"/>
            <a:ext cx="5764192" cy="523220"/>
          </a:xfrm>
          <a:prstGeom prst="rect">
            <a:avLst/>
          </a:prstGeom>
        </p:spPr>
        <p:txBody>
          <a:bodyPr wrap="square">
            <a:spAutoFit/>
          </a:bodyPr>
          <a:lstStyle/>
          <a:p>
            <a:pPr>
              <a:spcBef>
                <a:spcPts val="1200"/>
              </a:spcBef>
              <a:spcAft>
                <a:spcPts val="300"/>
              </a:spcAft>
            </a:pPr>
            <a:r>
              <a:rPr lang="ru-RU" sz="1400" b="1" dirty="0">
                <a:latin typeface="Times New Roman" panose="02020603050405020304" pitchFamily="18" charset="0"/>
                <a:ea typeface="SimSun" panose="02010600030101010101" pitchFamily="2" charset="-122"/>
              </a:rPr>
              <a:t>ФОТОГРАФИИ                                                                                             </a:t>
            </a:r>
            <a:r>
              <a:rPr lang="en-US" sz="1400" b="1" dirty="0">
                <a:solidFill>
                  <a:schemeClr val="bg1">
                    <a:lumMod val="50000"/>
                  </a:schemeClr>
                </a:solidFill>
                <a:latin typeface="Times New Roman" panose="02020603050405020304" pitchFamily="18" charset="0"/>
                <a:ea typeface="SimSun" panose="02010600030101010101" pitchFamily="2" charset="-122"/>
              </a:rPr>
              <a:t>PHOTO</a:t>
            </a:r>
            <a:endParaRPr lang="ru-RU" sz="2000" b="1" dirty="0">
              <a:solidFill>
                <a:schemeClr val="bg1">
                  <a:lumMod val="50000"/>
                </a:schemeClr>
              </a:solidFill>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078666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592001" y="0"/>
            <a:ext cx="1599999" cy="900000"/>
          </a:xfrm>
          <a:prstGeom prst="rect">
            <a:avLst/>
          </a:prstGeom>
        </p:spPr>
      </p:pic>
      <p:cxnSp>
        <p:nvCxnSpPr>
          <p:cNvPr id="3" name="Прямая соединительная линия 2"/>
          <p:cNvCxnSpPr/>
          <p:nvPr/>
        </p:nvCxnSpPr>
        <p:spPr>
          <a:xfrm flipH="1">
            <a:off x="451413" y="865275"/>
            <a:ext cx="11520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1632033" y="6601788"/>
            <a:ext cx="10556109" cy="246221"/>
          </a:xfrm>
          <a:prstGeom prst="rect">
            <a:avLst/>
          </a:prstGeom>
        </p:spPr>
        <p:txBody>
          <a:bodyPr wrap="square">
            <a:spAutoFit/>
          </a:bodyPr>
          <a:lstStyle/>
          <a:p>
            <a:pPr algn="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ООО "ДЖАК АВТОМОБИЛЬ“</a:t>
            </a:r>
            <a:r>
              <a:rPr lang="en-US" sz="1000" b="0" i="0" dirty="0">
                <a:solidFill>
                  <a:schemeClr val="bg1">
                    <a:lumMod val="50000"/>
                  </a:schemeClr>
                </a:solidFill>
                <a:effectLst/>
                <a:latin typeface="Times New Roman" panose="02020603050405020304" pitchFamily="18" charset="0"/>
                <a:cs typeface="Times New Roman" panose="02020603050405020304" pitchFamily="18" charset="0"/>
              </a:rPr>
              <a:t> </a:t>
            </a: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(ИНН 7709912680, адрес: 109004, РФ, г. Москва, ул. Товарищеский переулок, д. 31, стр. 5)</a:t>
            </a:r>
            <a:endParaRPr lang="ru-RU" sz="10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729205" y="1006996"/>
            <a:ext cx="5370653" cy="2638499"/>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Times New Roman" panose="02020603050405020304" pitchFamily="18" charset="0"/>
                <a:cs typeface="Times New Roman" panose="02020603050405020304" pitchFamily="18" charset="0"/>
              </a:rPr>
              <a:t>Фото сервиса</a:t>
            </a:r>
          </a:p>
        </p:txBody>
      </p:sp>
      <p:sp>
        <p:nvSpPr>
          <p:cNvPr id="20" name="Прямоугольник 19"/>
          <p:cNvSpPr/>
          <p:nvPr/>
        </p:nvSpPr>
        <p:spPr>
          <a:xfrm>
            <a:off x="742705" y="3798424"/>
            <a:ext cx="5370653" cy="2638499"/>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200">
                <a:solidFill>
                  <a:prstClr val="black"/>
                </a:solidFill>
                <a:latin typeface="Times New Roman" panose="02020603050405020304" pitchFamily="18" charset="0"/>
                <a:cs typeface="Times New Roman" panose="02020603050405020304" pitchFamily="18" charset="0"/>
              </a:rPr>
              <a:t>Фото сервиса</a:t>
            </a:r>
            <a:endParaRPr lang="ru-RU" sz="1200" dirty="0">
              <a:solidFill>
                <a:prstClr val="black"/>
              </a:solidFill>
              <a:latin typeface="Times New Roman" panose="02020603050405020304" pitchFamily="18" charset="0"/>
              <a:cs typeface="Times New Roman" panose="02020603050405020304" pitchFamily="18" charset="0"/>
            </a:endParaRPr>
          </a:p>
        </p:txBody>
      </p:sp>
      <p:sp>
        <p:nvSpPr>
          <p:cNvPr id="21" name="Прямоугольник 20"/>
          <p:cNvSpPr/>
          <p:nvPr/>
        </p:nvSpPr>
        <p:spPr>
          <a:xfrm>
            <a:off x="6275409" y="1008923"/>
            <a:ext cx="5370653" cy="2638499"/>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200">
                <a:solidFill>
                  <a:prstClr val="black"/>
                </a:solidFill>
                <a:latin typeface="Times New Roman" panose="02020603050405020304" pitchFamily="18" charset="0"/>
                <a:cs typeface="Times New Roman" panose="02020603050405020304" pitchFamily="18" charset="0"/>
              </a:rPr>
              <a:t>Фото сервиса</a:t>
            </a:r>
            <a:endParaRPr lang="ru-RU" sz="1200" dirty="0">
              <a:solidFill>
                <a:prstClr val="black"/>
              </a:solidFill>
              <a:latin typeface="Times New Roman" panose="02020603050405020304" pitchFamily="18" charset="0"/>
              <a:cs typeface="Times New Roman" panose="02020603050405020304" pitchFamily="18" charset="0"/>
            </a:endParaRPr>
          </a:p>
        </p:txBody>
      </p:sp>
      <p:sp>
        <p:nvSpPr>
          <p:cNvPr id="22" name="Прямоугольник 21"/>
          <p:cNvSpPr/>
          <p:nvPr/>
        </p:nvSpPr>
        <p:spPr>
          <a:xfrm>
            <a:off x="6275411" y="3798418"/>
            <a:ext cx="5370653" cy="2638499"/>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200">
                <a:solidFill>
                  <a:prstClr val="black"/>
                </a:solidFill>
                <a:latin typeface="Times New Roman" panose="02020603050405020304" pitchFamily="18" charset="0"/>
                <a:cs typeface="Times New Roman" panose="02020603050405020304" pitchFamily="18" charset="0"/>
              </a:rPr>
              <a:t>Фото сервиса</a:t>
            </a:r>
            <a:endParaRPr lang="ru-RU" sz="1200" dirty="0">
              <a:solidFill>
                <a:prstClr val="black"/>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451413" y="218944"/>
            <a:ext cx="5764192" cy="523220"/>
          </a:xfrm>
          <a:prstGeom prst="rect">
            <a:avLst/>
          </a:prstGeom>
        </p:spPr>
        <p:txBody>
          <a:bodyPr wrap="square">
            <a:spAutoFit/>
          </a:bodyPr>
          <a:lstStyle/>
          <a:p>
            <a:pPr>
              <a:spcBef>
                <a:spcPts val="1200"/>
              </a:spcBef>
              <a:spcAft>
                <a:spcPts val="300"/>
              </a:spcAft>
            </a:pPr>
            <a:r>
              <a:rPr lang="ru-RU" sz="1400" b="1" dirty="0">
                <a:latin typeface="Times New Roman" panose="02020603050405020304" pitchFamily="18" charset="0"/>
                <a:ea typeface="SimSun" panose="02010600030101010101" pitchFamily="2" charset="-122"/>
              </a:rPr>
              <a:t>ФОТОГРАФИИ                                                                                             </a:t>
            </a:r>
            <a:r>
              <a:rPr lang="en-US" sz="1400" b="1" dirty="0">
                <a:solidFill>
                  <a:schemeClr val="bg1">
                    <a:lumMod val="50000"/>
                  </a:schemeClr>
                </a:solidFill>
                <a:latin typeface="Times New Roman" panose="02020603050405020304" pitchFamily="18" charset="0"/>
                <a:ea typeface="SimSun" panose="02010600030101010101" pitchFamily="2" charset="-122"/>
              </a:rPr>
              <a:t>PHOTO</a:t>
            </a:r>
            <a:endParaRPr lang="ru-RU" sz="2000" b="1" dirty="0">
              <a:solidFill>
                <a:schemeClr val="bg1">
                  <a:lumMod val="50000"/>
                </a:schemeClr>
              </a:solidFill>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619140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592001" y="0"/>
            <a:ext cx="1599999" cy="900000"/>
          </a:xfrm>
          <a:prstGeom prst="rect">
            <a:avLst/>
          </a:prstGeom>
        </p:spPr>
      </p:pic>
      <p:sp>
        <p:nvSpPr>
          <p:cNvPr id="15" name="Прямоугольник 14"/>
          <p:cNvSpPr/>
          <p:nvPr/>
        </p:nvSpPr>
        <p:spPr>
          <a:xfrm>
            <a:off x="1632033" y="6601788"/>
            <a:ext cx="10556109" cy="246221"/>
          </a:xfrm>
          <a:prstGeom prst="rect">
            <a:avLst/>
          </a:prstGeom>
        </p:spPr>
        <p:txBody>
          <a:bodyPr wrap="square">
            <a:spAutoFit/>
          </a:bodyPr>
          <a:lstStyle/>
          <a:p>
            <a:pPr algn="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ООО "ДЖАК АВТОМОБИЛЬ“</a:t>
            </a:r>
            <a:r>
              <a:rPr lang="en-US" sz="1000" b="0" i="0" dirty="0">
                <a:solidFill>
                  <a:schemeClr val="bg1">
                    <a:lumMod val="50000"/>
                  </a:schemeClr>
                </a:solidFill>
                <a:effectLst/>
                <a:latin typeface="Times New Roman" panose="02020603050405020304" pitchFamily="18" charset="0"/>
                <a:cs typeface="Times New Roman" panose="02020603050405020304" pitchFamily="18" charset="0"/>
              </a:rPr>
              <a:t> </a:t>
            </a: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(ИНН 7709912680, адрес: 109004, РФ, г. Москва, ул. Товарищеский переулок, д. 31, стр. 5)</a:t>
            </a:r>
            <a:endParaRPr lang="ru-RU" sz="1000" dirty="0">
              <a:solidFill>
                <a:schemeClr val="bg1">
                  <a:lumMod val="50000"/>
                </a:schemeClr>
              </a:solidFill>
              <a:latin typeface="Times New Roman" panose="02020603050405020304" pitchFamily="18" charset="0"/>
              <a:cs typeface="Times New Roman" panose="02020603050405020304" pitchFamily="18" charset="0"/>
            </a:endParaRPr>
          </a:p>
        </p:txBody>
      </p:sp>
      <p:cxnSp>
        <p:nvCxnSpPr>
          <p:cNvPr id="3" name="Прямая соединительная линия 2"/>
          <p:cNvCxnSpPr/>
          <p:nvPr/>
        </p:nvCxnSpPr>
        <p:spPr>
          <a:xfrm flipH="1">
            <a:off x="451413" y="865275"/>
            <a:ext cx="11520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Таблица 6"/>
          <p:cNvGraphicFramePr>
            <a:graphicFrameLocks noGrp="1"/>
          </p:cNvGraphicFramePr>
          <p:nvPr>
            <p:extLst>
              <p:ext uri="{D42A27DB-BD31-4B8C-83A1-F6EECF244321}">
                <p14:modId xmlns:p14="http://schemas.microsoft.com/office/powerpoint/2010/main" val="701309396"/>
              </p:ext>
            </p:extLst>
          </p:nvPr>
        </p:nvGraphicFramePr>
        <p:xfrm>
          <a:off x="451413" y="1244413"/>
          <a:ext cx="11520000" cy="2424760"/>
        </p:xfrm>
        <a:graphic>
          <a:graphicData uri="http://schemas.openxmlformats.org/drawingml/2006/table">
            <a:tbl>
              <a:tblPr firstRow="1" firstCol="1" lastRow="1" lastCol="1" bandRow="1" bandCol="1"/>
              <a:tblGrid>
                <a:gridCol w="5050366">
                  <a:extLst>
                    <a:ext uri="{9D8B030D-6E8A-4147-A177-3AD203B41FA5}">
                      <a16:colId xmlns:a16="http://schemas.microsoft.com/office/drawing/2014/main" val="20000"/>
                    </a:ext>
                  </a:extLst>
                </a:gridCol>
                <a:gridCol w="6469634">
                  <a:extLst>
                    <a:ext uri="{9D8B030D-6E8A-4147-A177-3AD203B41FA5}">
                      <a16:colId xmlns:a16="http://schemas.microsoft.com/office/drawing/2014/main" val="20001"/>
                    </a:ext>
                  </a:extLst>
                </a:gridCol>
              </a:tblGrid>
              <a:tr h="484952">
                <a:tc>
                  <a:txBody>
                    <a:bodyPr/>
                    <a:lstStyle/>
                    <a:p>
                      <a:pPr>
                        <a:spcAft>
                          <a:spcPts val="0"/>
                        </a:spcAft>
                      </a:pPr>
                      <a:r>
                        <a:rPr kumimoji="0" lang="ru-RU" sz="1200" b="1" i="0" u="none" strike="noStrike" kern="1200" cap="none" spc="0" normalizeH="0" baseline="0" dirty="0">
                          <a:ln>
                            <a:noFill/>
                          </a:ln>
                          <a:solidFill>
                            <a:schemeClr val="tx1"/>
                          </a:solidFill>
                          <a:effectLst/>
                          <a:uFillTx/>
                          <a:latin typeface="Times New Roman" panose="02020603050405020304" pitchFamily="18" charset="0"/>
                          <a:ea typeface="Microsoft YaHei" panose="020B0503020204020204" pitchFamily="34" charset="-122"/>
                          <a:cs typeface="Times New Roman" panose="02020603050405020304" pitchFamily="18" charset="0"/>
                        </a:rPr>
                        <a:t>Наименование</a:t>
                      </a:r>
                      <a:r>
                        <a:rPr lang="ru-RU" sz="1200" b="1" baseline="0" dirty="0">
                          <a:effectLst/>
                          <a:latin typeface="Times New Roman" panose="02020603050405020304" pitchFamily="18" charset="0"/>
                          <a:ea typeface="SimSun" panose="02010600030101010101" pitchFamily="2" charset="-122"/>
                        </a:rPr>
                        <a:t> компании</a:t>
                      </a:r>
                      <a:r>
                        <a:rPr lang="en-US" sz="1200" b="1" baseline="0" dirty="0">
                          <a:effectLst/>
                          <a:latin typeface="Times New Roman" panose="02020603050405020304" pitchFamily="18" charset="0"/>
                          <a:ea typeface="SimSun" panose="02010600030101010101" pitchFamily="2" charset="-122"/>
                        </a:rPr>
                        <a:t> / Company name</a:t>
                      </a:r>
                      <a:endParaRPr lang="ru-RU" sz="1200" b="1"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spcAft>
                          <a:spcPts val="0"/>
                        </a:spcAft>
                      </a:pPr>
                      <a:endParaRPr lang="ru-RU" sz="1000"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84952">
                <a:tc>
                  <a:txBody>
                    <a:bodyPr/>
                    <a:lstStyle/>
                    <a:p>
                      <a:pPr>
                        <a:spcAft>
                          <a:spcPts val="0"/>
                        </a:spcAft>
                      </a:pPr>
                      <a:r>
                        <a:rPr lang="ru-RU" sz="1200" b="1" dirty="0">
                          <a:effectLst/>
                          <a:latin typeface="Times New Roman" panose="02020603050405020304" pitchFamily="18" charset="0"/>
                          <a:ea typeface="SimSun" panose="02010600030101010101" pitchFamily="2" charset="-122"/>
                        </a:rPr>
                        <a:t>Город</a:t>
                      </a:r>
                      <a:r>
                        <a:rPr lang="en-US" sz="1200" b="1" dirty="0">
                          <a:effectLst/>
                          <a:latin typeface="Times New Roman" panose="02020603050405020304" pitchFamily="18" charset="0"/>
                          <a:ea typeface="SimSun" panose="02010600030101010101" pitchFamily="2" charset="-122"/>
                        </a:rPr>
                        <a:t> /</a:t>
                      </a:r>
                      <a:r>
                        <a:rPr lang="en-US" sz="1200" b="1" baseline="0" dirty="0">
                          <a:effectLst/>
                          <a:latin typeface="Times New Roman" panose="02020603050405020304" pitchFamily="18" charset="0"/>
                          <a:ea typeface="SimSun" panose="02010600030101010101" pitchFamily="2" charset="-122"/>
                        </a:rPr>
                        <a:t> City</a:t>
                      </a:r>
                      <a:endParaRPr lang="ru-RU" sz="1200"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spcAft>
                          <a:spcPts val="0"/>
                        </a:spcAft>
                      </a:pPr>
                      <a:r>
                        <a:rPr lang="ru-RU" sz="1000" dirty="0">
                          <a:effectLst/>
                          <a:latin typeface="Times New Roman" panose="02020603050405020304" pitchFamily="18" charset="0"/>
                          <a:ea typeface="SimSun" panose="02010600030101010101" pitchFamily="2" charset="-122"/>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84952">
                <a:tc>
                  <a:txBody>
                    <a:bodyPr/>
                    <a:lstStyle/>
                    <a:p>
                      <a:pPr>
                        <a:spcAft>
                          <a:spcPts val="0"/>
                        </a:spcAft>
                      </a:pPr>
                      <a:r>
                        <a:rPr lang="ru-RU" sz="1200" b="1" dirty="0">
                          <a:effectLst/>
                          <a:latin typeface="Times New Roman" panose="02020603050405020304" pitchFamily="18" charset="0"/>
                          <a:ea typeface="SimSun" panose="02010600030101010101" pitchFamily="2" charset="-122"/>
                        </a:rPr>
                        <a:t>Дата подачи заявки</a:t>
                      </a:r>
                      <a:r>
                        <a:rPr lang="en-US" sz="1200" b="1" dirty="0">
                          <a:effectLst/>
                          <a:latin typeface="Times New Roman" panose="02020603050405020304" pitchFamily="18" charset="0"/>
                          <a:ea typeface="SimSun" panose="02010600030101010101" pitchFamily="2" charset="-122"/>
                        </a:rPr>
                        <a:t> / Date of submit</a:t>
                      </a:r>
                      <a:endParaRPr lang="ru-RU" sz="1200"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spcAft>
                          <a:spcPts val="0"/>
                        </a:spcAft>
                      </a:pPr>
                      <a:r>
                        <a:rPr lang="ru-RU" sz="1000" dirty="0">
                          <a:effectLst/>
                          <a:latin typeface="Times New Roman" panose="02020603050405020304" pitchFamily="18" charset="0"/>
                          <a:ea typeface="SimSun" panose="02010600030101010101" pitchFamily="2" charset="-122"/>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84952">
                <a:tc>
                  <a:txBody>
                    <a:bodyPr/>
                    <a:lstStyle/>
                    <a:p>
                      <a:pPr>
                        <a:spcAft>
                          <a:spcPts val="0"/>
                        </a:spcAft>
                      </a:pPr>
                      <a:r>
                        <a:rPr lang="ru-RU" sz="1200" b="1" dirty="0">
                          <a:effectLst/>
                          <a:latin typeface="Times New Roman" panose="02020603050405020304" pitchFamily="18" charset="0"/>
                          <a:ea typeface="SimSun" panose="02010600030101010101" pitchFamily="2" charset="-122"/>
                        </a:rPr>
                        <a:t>Контактное лицо, должность</a:t>
                      </a:r>
                      <a:r>
                        <a:rPr lang="en-US" sz="1200" b="1" dirty="0">
                          <a:effectLst/>
                          <a:latin typeface="Times New Roman" panose="02020603050405020304" pitchFamily="18" charset="0"/>
                          <a:ea typeface="SimSun" panose="02010600030101010101" pitchFamily="2" charset="-122"/>
                        </a:rPr>
                        <a:t> / Contact person</a:t>
                      </a:r>
                      <a:endParaRPr lang="ru-RU" sz="1200"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spcAft>
                          <a:spcPts val="0"/>
                        </a:spcAft>
                      </a:pPr>
                      <a:r>
                        <a:rPr lang="ru-RU" sz="1000" dirty="0">
                          <a:effectLst/>
                          <a:latin typeface="Times New Roman" panose="02020603050405020304" pitchFamily="18" charset="0"/>
                          <a:ea typeface="SimSun" panose="02010600030101010101" pitchFamily="2" charset="-122"/>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84952">
                <a:tc>
                  <a:txBody>
                    <a:bodyPr/>
                    <a:lstStyle/>
                    <a:p>
                      <a:pPr>
                        <a:spcAft>
                          <a:spcPts val="0"/>
                        </a:spcAft>
                      </a:pPr>
                      <a:r>
                        <a:rPr lang="ru-RU" sz="1200" b="1" dirty="0">
                          <a:effectLst/>
                          <a:latin typeface="Times New Roman" panose="02020603050405020304" pitchFamily="18" charset="0"/>
                          <a:ea typeface="SimSun" panose="02010600030101010101" pitchFamily="2" charset="-122"/>
                        </a:rPr>
                        <a:t>Телефон, электронный адрес </a:t>
                      </a:r>
                      <a:endParaRPr lang="ru-RU" sz="1200" dirty="0">
                        <a:effectLst/>
                        <a:latin typeface="Times New Roman" panose="02020603050405020304" pitchFamily="18" charset="0"/>
                        <a:ea typeface="SimSun" panose="02010600030101010101" pitchFamily="2" charset="-122"/>
                      </a:endParaRPr>
                    </a:p>
                    <a:p>
                      <a:pPr>
                        <a:spcAft>
                          <a:spcPts val="0"/>
                        </a:spcAft>
                      </a:pPr>
                      <a:r>
                        <a:rPr lang="ru-RU" sz="1200" b="1" dirty="0">
                          <a:effectLst/>
                          <a:latin typeface="Times New Roman" panose="02020603050405020304" pitchFamily="18" charset="0"/>
                          <a:ea typeface="SimSun" panose="02010600030101010101" pitchFamily="2" charset="-122"/>
                        </a:rPr>
                        <a:t>контактного лица</a:t>
                      </a:r>
                      <a:r>
                        <a:rPr lang="en-US" sz="1200" b="1" dirty="0">
                          <a:effectLst/>
                          <a:latin typeface="Times New Roman" panose="02020603050405020304" pitchFamily="18" charset="0"/>
                          <a:ea typeface="SimSun" panose="02010600030101010101" pitchFamily="2" charset="-122"/>
                        </a:rPr>
                        <a:t> / Phone,</a:t>
                      </a:r>
                      <a:r>
                        <a:rPr lang="en-US" sz="1200" b="1" baseline="0" dirty="0">
                          <a:effectLst/>
                          <a:latin typeface="Times New Roman" panose="02020603050405020304" pitchFamily="18" charset="0"/>
                          <a:ea typeface="SimSun" panose="02010600030101010101" pitchFamily="2" charset="-122"/>
                        </a:rPr>
                        <a:t> e-mail of contact person</a:t>
                      </a:r>
                      <a:endParaRPr lang="ru-RU" sz="1200" dirty="0">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spcAft>
                          <a:spcPts val="0"/>
                        </a:spcAft>
                      </a:pPr>
                      <a:r>
                        <a:rPr lang="ru-RU" sz="1000" dirty="0">
                          <a:effectLst/>
                          <a:latin typeface="Times New Roman" panose="02020603050405020304" pitchFamily="18" charset="0"/>
                          <a:ea typeface="SimSun" panose="02010600030101010101" pitchFamily="2" charset="-122"/>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2" name="Прямоугольник 11"/>
          <p:cNvSpPr/>
          <p:nvPr/>
        </p:nvSpPr>
        <p:spPr>
          <a:xfrm>
            <a:off x="451413" y="218944"/>
            <a:ext cx="5327966" cy="523220"/>
          </a:xfrm>
          <a:prstGeom prst="rect">
            <a:avLst/>
          </a:prstGeom>
        </p:spPr>
        <p:txBody>
          <a:bodyPr wrap="square">
            <a:spAutoFit/>
          </a:bodyPr>
          <a:lstStyle/>
          <a:p>
            <a:pPr>
              <a:spcBef>
                <a:spcPts val="1200"/>
              </a:spcBef>
              <a:spcAft>
                <a:spcPts val="300"/>
              </a:spcAft>
            </a:pPr>
            <a:r>
              <a:rPr lang="ru-RU" sz="1400" b="1" dirty="0">
                <a:latin typeface="Times New Roman" panose="02020603050405020304" pitchFamily="18" charset="0"/>
                <a:ea typeface="SimSun" panose="02010600030101010101" pitchFamily="2" charset="-122"/>
              </a:rPr>
              <a:t>ОБЩАЯ ИНФРМАЦИЯ О КАНДИДАТЕ</a:t>
            </a:r>
            <a:r>
              <a:rPr lang="en-US" sz="1400" b="1" dirty="0">
                <a:solidFill>
                  <a:schemeClr val="bg1">
                    <a:lumMod val="50000"/>
                  </a:schemeClr>
                </a:solidFill>
                <a:effectLst/>
                <a:latin typeface="Times New Roman" panose="02020603050405020304" pitchFamily="18" charset="0"/>
                <a:ea typeface="SimSun" panose="02010600030101010101" pitchFamily="2" charset="-122"/>
              </a:rPr>
              <a:t>                                     </a:t>
            </a:r>
            <a:r>
              <a:rPr lang="en-US" sz="1400" b="1" dirty="0">
                <a:solidFill>
                  <a:schemeClr val="bg1">
                    <a:lumMod val="50000"/>
                  </a:schemeClr>
                </a:solidFill>
                <a:latin typeface="Times New Roman" panose="02020603050405020304" pitchFamily="18" charset="0"/>
                <a:ea typeface="SimSun" panose="02010600030101010101" pitchFamily="2" charset="-122"/>
              </a:rPr>
              <a:t>CANDIDATE GENERAL INFORMATION</a:t>
            </a:r>
            <a:endParaRPr lang="ru-RU" sz="2000" b="1" dirty="0">
              <a:solidFill>
                <a:schemeClr val="bg1">
                  <a:lumMod val="50000"/>
                </a:schemeClr>
              </a:solidFill>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389262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2001" y="0"/>
            <a:ext cx="1599999" cy="900000"/>
          </a:xfrm>
          <a:prstGeom prst="rect">
            <a:avLst/>
          </a:prstGeom>
        </p:spPr>
      </p:pic>
      <p:cxnSp>
        <p:nvCxnSpPr>
          <p:cNvPr id="3" name="Прямая соединительная линия 2"/>
          <p:cNvCxnSpPr/>
          <p:nvPr/>
        </p:nvCxnSpPr>
        <p:spPr>
          <a:xfrm flipH="1">
            <a:off x="451413" y="865275"/>
            <a:ext cx="11520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1632033" y="6601788"/>
            <a:ext cx="10556109" cy="246221"/>
          </a:xfrm>
          <a:prstGeom prst="rect">
            <a:avLst/>
          </a:prstGeom>
        </p:spPr>
        <p:txBody>
          <a:bodyPr wrap="square">
            <a:spAutoFit/>
          </a:bodyPr>
          <a:lstStyle/>
          <a:p>
            <a:pPr algn="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ООО "ДЖАК АВТОМОБИЛЬ“</a:t>
            </a:r>
            <a:r>
              <a:rPr lang="en-US" sz="1000" b="0" i="0" dirty="0">
                <a:solidFill>
                  <a:schemeClr val="bg1">
                    <a:lumMod val="50000"/>
                  </a:schemeClr>
                </a:solidFill>
                <a:effectLst/>
                <a:latin typeface="Times New Roman" panose="02020603050405020304" pitchFamily="18" charset="0"/>
                <a:cs typeface="Times New Roman" panose="02020603050405020304" pitchFamily="18" charset="0"/>
              </a:rPr>
              <a:t> </a:t>
            </a: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(ИНН 7709912680, адрес: 109004, РФ, г. Москва, ул. Товарищеский переулок, д. 31, стр. 5)</a:t>
            </a:r>
            <a:endParaRPr lang="ru-RU" sz="10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729205" y="1006996"/>
            <a:ext cx="5370653" cy="2638499"/>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Times New Roman" panose="02020603050405020304" pitchFamily="18" charset="0"/>
                <a:ea typeface="Noto Sans Light" panose="020B0402040504020204" pitchFamily="34" charset="0"/>
                <a:cs typeface="Times New Roman" panose="02020603050405020304" pitchFamily="18" charset="0"/>
              </a:rPr>
              <a:t>Фото поста мойки</a:t>
            </a:r>
          </a:p>
        </p:txBody>
      </p:sp>
      <p:sp>
        <p:nvSpPr>
          <p:cNvPr id="20" name="Прямоугольник 19"/>
          <p:cNvSpPr/>
          <p:nvPr/>
        </p:nvSpPr>
        <p:spPr>
          <a:xfrm>
            <a:off x="742705" y="3798424"/>
            <a:ext cx="5370653" cy="2638499"/>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200" dirty="0">
                <a:solidFill>
                  <a:prstClr val="black"/>
                </a:solidFill>
                <a:latin typeface="Times New Roman" panose="02020603050405020304" pitchFamily="18" charset="0"/>
                <a:ea typeface="Noto Sans Light" panose="020B0402040504020204" pitchFamily="34" charset="0"/>
                <a:cs typeface="Times New Roman" panose="02020603050405020304" pitchFamily="18" charset="0"/>
              </a:rPr>
              <a:t>Фото поста прямой приемки</a:t>
            </a:r>
          </a:p>
        </p:txBody>
      </p:sp>
      <p:sp>
        <p:nvSpPr>
          <p:cNvPr id="21" name="Прямоугольник 20"/>
          <p:cNvSpPr/>
          <p:nvPr/>
        </p:nvSpPr>
        <p:spPr>
          <a:xfrm>
            <a:off x="6275409" y="1008923"/>
            <a:ext cx="5370653" cy="2638499"/>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200">
                <a:solidFill>
                  <a:prstClr val="black"/>
                </a:solidFill>
                <a:latin typeface="Times New Roman" panose="02020603050405020304" pitchFamily="18" charset="0"/>
                <a:ea typeface="Noto Sans Light" panose="020B0402040504020204" pitchFamily="34" charset="0"/>
                <a:cs typeface="Times New Roman" panose="02020603050405020304" pitchFamily="18" charset="0"/>
              </a:rPr>
              <a:t>Фото поста мойки</a:t>
            </a:r>
            <a:endParaRPr lang="ru-RU" sz="1200" dirty="0">
              <a:solidFill>
                <a:prstClr val="black"/>
              </a:solidFill>
              <a:latin typeface="Times New Roman" panose="02020603050405020304" pitchFamily="18" charset="0"/>
              <a:ea typeface="Noto Sans Light" panose="020B0402040504020204" pitchFamily="34" charset="0"/>
              <a:cs typeface="Times New Roman" panose="02020603050405020304" pitchFamily="18" charset="0"/>
            </a:endParaRPr>
          </a:p>
        </p:txBody>
      </p:sp>
      <p:sp>
        <p:nvSpPr>
          <p:cNvPr id="22" name="Прямоугольник 21"/>
          <p:cNvSpPr/>
          <p:nvPr/>
        </p:nvSpPr>
        <p:spPr>
          <a:xfrm>
            <a:off x="6275411" y="3798418"/>
            <a:ext cx="5370653" cy="2638499"/>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200">
                <a:solidFill>
                  <a:prstClr val="black"/>
                </a:solidFill>
                <a:latin typeface="Times New Roman" panose="02020603050405020304" pitchFamily="18" charset="0"/>
                <a:ea typeface="Noto Sans Light" panose="020B0402040504020204" pitchFamily="34" charset="0"/>
                <a:cs typeface="Times New Roman" panose="02020603050405020304" pitchFamily="18" charset="0"/>
              </a:rPr>
              <a:t>Фото поста прямой приемки</a:t>
            </a:r>
            <a:endParaRPr lang="ru-RU" sz="1200" dirty="0">
              <a:solidFill>
                <a:prstClr val="black"/>
              </a:solidFill>
              <a:latin typeface="Times New Roman" panose="02020603050405020304" pitchFamily="18" charset="0"/>
              <a:ea typeface="Noto Sans Light" panose="020B0402040504020204" pitchFamily="34" charset="0"/>
              <a:cs typeface="Times New Roman" panose="02020603050405020304" pitchFamily="18" charset="0"/>
            </a:endParaRPr>
          </a:p>
        </p:txBody>
      </p:sp>
      <p:sp>
        <p:nvSpPr>
          <p:cNvPr id="11" name="Прямоугольник 10"/>
          <p:cNvSpPr/>
          <p:nvPr/>
        </p:nvSpPr>
        <p:spPr>
          <a:xfrm>
            <a:off x="451413" y="218944"/>
            <a:ext cx="5764192" cy="523220"/>
          </a:xfrm>
          <a:prstGeom prst="rect">
            <a:avLst/>
          </a:prstGeom>
        </p:spPr>
        <p:txBody>
          <a:bodyPr wrap="square">
            <a:spAutoFit/>
          </a:bodyPr>
          <a:lstStyle/>
          <a:p>
            <a:pPr>
              <a:spcBef>
                <a:spcPts val="1200"/>
              </a:spcBef>
              <a:spcAft>
                <a:spcPts val="300"/>
              </a:spcAft>
            </a:pPr>
            <a:r>
              <a:rPr lang="ru-RU" sz="1400" b="1" dirty="0">
                <a:latin typeface="Times New Roman" panose="02020603050405020304" pitchFamily="18" charset="0"/>
                <a:ea typeface="SimSun" panose="02010600030101010101" pitchFamily="2" charset="-122"/>
              </a:rPr>
              <a:t>ФОТОГРАФИИ                                                                                             </a:t>
            </a:r>
            <a:r>
              <a:rPr lang="en-US" sz="1400" b="1" dirty="0">
                <a:solidFill>
                  <a:schemeClr val="bg1">
                    <a:lumMod val="50000"/>
                  </a:schemeClr>
                </a:solidFill>
                <a:latin typeface="Times New Roman" panose="02020603050405020304" pitchFamily="18" charset="0"/>
                <a:ea typeface="SimSun" panose="02010600030101010101" pitchFamily="2" charset="-122"/>
              </a:rPr>
              <a:t>PHOTO</a:t>
            </a:r>
            <a:endParaRPr lang="ru-RU" sz="2000" b="1" dirty="0">
              <a:solidFill>
                <a:schemeClr val="bg1">
                  <a:lumMod val="50000"/>
                </a:schemeClr>
              </a:solidFill>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008604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592001" y="0"/>
            <a:ext cx="1599999" cy="900000"/>
          </a:xfrm>
          <a:prstGeom prst="rect">
            <a:avLst/>
          </a:prstGeom>
        </p:spPr>
      </p:pic>
      <p:cxnSp>
        <p:nvCxnSpPr>
          <p:cNvPr id="3" name="Прямая соединительная линия 2"/>
          <p:cNvCxnSpPr/>
          <p:nvPr/>
        </p:nvCxnSpPr>
        <p:spPr>
          <a:xfrm flipH="1">
            <a:off x="451413" y="865275"/>
            <a:ext cx="11520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1632033" y="6601788"/>
            <a:ext cx="10556109" cy="246221"/>
          </a:xfrm>
          <a:prstGeom prst="rect">
            <a:avLst/>
          </a:prstGeom>
        </p:spPr>
        <p:txBody>
          <a:bodyPr wrap="square">
            <a:spAutoFit/>
          </a:bodyPr>
          <a:lstStyle/>
          <a:p>
            <a:pPr algn="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ООО "ДЖАК АВТОМОБИЛЬ“</a:t>
            </a:r>
            <a:r>
              <a:rPr lang="en-US" sz="1000" b="0" i="0" dirty="0">
                <a:solidFill>
                  <a:schemeClr val="bg1">
                    <a:lumMod val="50000"/>
                  </a:schemeClr>
                </a:solidFill>
                <a:effectLst/>
                <a:latin typeface="Times New Roman" panose="02020603050405020304" pitchFamily="18" charset="0"/>
                <a:cs typeface="Times New Roman" panose="02020603050405020304" pitchFamily="18" charset="0"/>
              </a:rPr>
              <a:t> </a:t>
            </a: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(ИНН 7709912680, адрес: 109004, РФ, г. Москва, ул. Товарищеский переулок, д. 31, стр. 5)</a:t>
            </a:r>
            <a:endParaRPr lang="ru-RU" sz="10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729205" y="1006996"/>
            <a:ext cx="5370653" cy="2638499"/>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200" dirty="0">
                <a:solidFill>
                  <a:prstClr val="black"/>
                </a:solidFill>
                <a:latin typeface="Times New Roman" panose="02020603050405020304" pitchFamily="18" charset="0"/>
                <a:ea typeface="Noto Sans Light" panose="020B0402040504020204" pitchFamily="34" charset="0"/>
                <a:cs typeface="Times New Roman" panose="02020603050405020304" pitchFamily="18" charset="0"/>
              </a:rPr>
              <a:t>Фото кузовного сервиса</a:t>
            </a:r>
          </a:p>
        </p:txBody>
      </p:sp>
      <p:sp>
        <p:nvSpPr>
          <p:cNvPr id="20" name="Прямоугольник 19"/>
          <p:cNvSpPr/>
          <p:nvPr/>
        </p:nvSpPr>
        <p:spPr>
          <a:xfrm>
            <a:off x="742705" y="3798424"/>
            <a:ext cx="5370653" cy="2638499"/>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200">
                <a:solidFill>
                  <a:prstClr val="black"/>
                </a:solidFill>
                <a:latin typeface="Times New Roman" panose="02020603050405020304" pitchFamily="18" charset="0"/>
                <a:ea typeface="Noto Sans Light" panose="020B0402040504020204" pitchFamily="34" charset="0"/>
                <a:cs typeface="Times New Roman" panose="02020603050405020304" pitchFamily="18" charset="0"/>
              </a:rPr>
              <a:t>Фото кузовного сервиса</a:t>
            </a:r>
            <a:endParaRPr lang="ru-RU" sz="1200" dirty="0">
              <a:solidFill>
                <a:prstClr val="black"/>
              </a:solidFill>
              <a:latin typeface="Times New Roman" panose="02020603050405020304" pitchFamily="18" charset="0"/>
              <a:ea typeface="Noto Sans Light" panose="020B0402040504020204" pitchFamily="34" charset="0"/>
              <a:cs typeface="Times New Roman" panose="02020603050405020304" pitchFamily="18" charset="0"/>
            </a:endParaRPr>
          </a:p>
        </p:txBody>
      </p:sp>
      <p:sp>
        <p:nvSpPr>
          <p:cNvPr id="21" name="Прямоугольник 20"/>
          <p:cNvSpPr/>
          <p:nvPr/>
        </p:nvSpPr>
        <p:spPr>
          <a:xfrm>
            <a:off x="6275409" y="1008923"/>
            <a:ext cx="5370653" cy="2638499"/>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200">
                <a:solidFill>
                  <a:prstClr val="black"/>
                </a:solidFill>
                <a:latin typeface="Times New Roman" panose="02020603050405020304" pitchFamily="18" charset="0"/>
                <a:ea typeface="Noto Sans Light" panose="020B0402040504020204" pitchFamily="34" charset="0"/>
                <a:cs typeface="Times New Roman" panose="02020603050405020304" pitchFamily="18" charset="0"/>
              </a:rPr>
              <a:t>Фото кузовного сервиса</a:t>
            </a:r>
            <a:endParaRPr lang="ru-RU" sz="1200" dirty="0">
              <a:solidFill>
                <a:prstClr val="black"/>
              </a:solidFill>
              <a:latin typeface="Times New Roman" panose="02020603050405020304" pitchFamily="18" charset="0"/>
              <a:ea typeface="Noto Sans Light" panose="020B0402040504020204" pitchFamily="34" charset="0"/>
              <a:cs typeface="Times New Roman" panose="02020603050405020304" pitchFamily="18" charset="0"/>
            </a:endParaRPr>
          </a:p>
        </p:txBody>
      </p:sp>
      <p:sp>
        <p:nvSpPr>
          <p:cNvPr id="22" name="Прямоугольник 21"/>
          <p:cNvSpPr/>
          <p:nvPr/>
        </p:nvSpPr>
        <p:spPr>
          <a:xfrm>
            <a:off x="6275411" y="3798418"/>
            <a:ext cx="5370653" cy="2638499"/>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200">
                <a:solidFill>
                  <a:prstClr val="black"/>
                </a:solidFill>
                <a:latin typeface="Times New Roman" panose="02020603050405020304" pitchFamily="18" charset="0"/>
                <a:ea typeface="Noto Sans Light" panose="020B0402040504020204" pitchFamily="34" charset="0"/>
                <a:cs typeface="Times New Roman" panose="02020603050405020304" pitchFamily="18" charset="0"/>
              </a:rPr>
              <a:t>Фото кузовного сервиса</a:t>
            </a:r>
            <a:endParaRPr lang="ru-RU" sz="1200" dirty="0">
              <a:solidFill>
                <a:prstClr val="black"/>
              </a:solidFill>
              <a:latin typeface="Times New Roman" panose="02020603050405020304" pitchFamily="18" charset="0"/>
              <a:ea typeface="Noto Sans Light" panose="020B0402040504020204" pitchFamily="34" charset="0"/>
              <a:cs typeface="Times New Roman" panose="02020603050405020304" pitchFamily="18" charset="0"/>
            </a:endParaRPr>
          </a:p>
        </p:txBody>
      </p:sp>
      <p:sp>
        <p:nvSpPr>
          <p:cNvPr id="11" name="Прямоугольник 10"/>
          <p:cNvSpPr/>
          <p:nvPr/>
        </p:nvSpPr>
        <p:spPr>
          <a:xfrm>
            <a:off x="451413" y="218944"/>
            <a:ext cx="5764192" cy="523220"/>
          </a:xfrm>
          <a:prstGeom prst="rect">
            <a:avLst/>
          </a:prstGeom>
        </p:spPr>
        <p:txBody>
          <a:bodyPr wrap="square">
            <a:spAutoFit/>
          </a:bodyPr>
          <a:lstStyle/>
          <a:p>
            <a:pPr>
              <a:spcBef>
                <a:spcPts val="1200"/>
              </a:spcBef>
              <a:spcAft>
                <a:spcPts val="300"/>
              </a:spcAft>
            </a:pPr>
            <a:r>
              <a:rPr lang="ru-RU" sz="1400" b="1" dirty="0">
                <a:latin typeface="Times New Roman" panose="02020603050405020304" pitchFamily="18" charset="0"/>
                <a:ea typeface="SimSun" panose="02010600030101010101" pitchFamily="2" charset="-122"/>
              </a:rPr>
              <a:t>ФОТОГРАФИИ                                                                                             </a:t>
            </a:r>
            <a:r>
              <a:rPr lang="en-US" sz="1400" b="1" dirty="0">
                <a:solidFill>
                  <a:schemeClr val="bg1">
                    <a:lumMod val="50000"/>
                  </a:schemeClr>
                </a:solidFill>
                <a:latin typeface="Times New Roman" panose="02020603050405020304" pitchFamily="18" charset="0"/>
                <a:ea typeface="SimSun" panose="02010600030101010101" pitchFamily="2" charset="-122"/>
              </a:rPr>
              <a:t>PHOTO</a:t>
            </a:r>
            <a:endParaRPr lang="ru-RU" sz="2000" b="1" dirty="0">
              <a:solidFill>
                <a:schemeClr val="bg1">
                  <a:lumMod val="50000"/>
                </a:schemeClr>
              </a:solidFill>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3285545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592001" y="0"/>
            <a:ext cx="1599999" cy="900000"/>
          </a:xfrm>
          <a:prstGeom prst="rect">
            <a:avLst/>
          </a:prstGeom>
        </p:spPr>
      </p:pic>
      <p:cxnSp>
        <p:nvCxnSpPr>
          <p:cNvPr id="3" name="Прямая соединительная линия 2"/>
          <p:cNvCxnSpPr/>
          <p:nvPr/>
        </p:nvCxnSpPr>
        <p:spPr>
          <a:xfrm flipH="1">
            <a:off x="451413" y="865275"/>
            <a:ext cx="11520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1632033" y="6601788"/>
            <a:ext cx="10556109" cy="246221"/>
          </a:xfrm>
          <a:prstGeom prst="rect">
            <a:avLst/>
          </a:prstGeom>
        </p:spPr>
        <p:txBody>
          <a:bodyPr wrap="square">
            <a:spAutoFit/>
          </a:bodyPr>
          <a:lstStyle/>
          <a:p>
            <a:pPr algn="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ООО "ДЖАК АВТОМОБИЛЬ“</a:t>
            </a:r>
            <a:r>
              <a:rPr lang="en-US" sz="1000" b="0" i="0" dirty="0">
                <a:solidFill>
                  <a:schemeClr val="bg1">
                    <a:lumMod val="50000"/>
                  </a:schemeClr>
                </a:solidFill>
                <a:effectLst/>
                <a:latin typeface="Times New Roman" panose="02020603050405020304" pitchFamily="18" charset="0"/>
                <a:cs typeface="Times New Roman" panose="02020603050405020304" pitchFamily="18" charset="0"/>
              </a:rPr>
              <a:t> </a:t>
            </a: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(ИНН 7709912680, адрес: 109004, РФ, г. Москва, ул. Товарищеский переулок, д. 31, стр. 5)</a:t>
            </a:r>
            <a:endParaRPr lang="ru-RU" sz="10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729205" y="1006996"/>
            <a:ext cx="5370653" cy="2638499"/>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200" dirty="0">
                <a:solidFill>
                  <a:prstClr val="black"/>
                </a:solidFill>
                <a:latin typeface="Times New Roman" panose="02020603050405020304" pitchFamily="18" charset="0"/>
                <a:ea typeface="Noto Sans Light" panose="020B0402040504020204" pitchFamily="34" charset="0"/>
                <a:cs typeface="Times New Roman" panose="02020603050405020304" pitchFamily="18" charset="0"/>
              </a:rPr>
              <a:t>Фото склада з/ч</a:t>
            </a:r>
          </a:p>
        </p:txBody>
      </p:sp>
      <p:sp>
        <p:nvSpPr>
          <p:cNvPr id="20" name="Прямоугольник 19"/>
          <p:cNvSpPr/>
          <p:nvPr/>
        </p:nvSpPr>
        <p:spPr>
          <a:xfrm>
            <a:off x="742705" y="3798424"/>
            <a:ext cx="5370653" cy="2638499"/>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200" dirty="0">
                <a:solidFill>
                  <a:prstClr val="black"/>
                </a:solidFill>
                <a:latin typeface="Times New Roman" panose="02020603050405020304" pitchFamily="18" charset="0"/>
                <a:ea typeface="Noto Sans Light" panose="020B0402040504020204" pitchFamily="34" charset="0"/>
                <a:cs typeface="Times New Roman" panose="02020603050405020304" pitchFamily="18" charset="0"/>
              </a:rPr>
              <a:t>Фото гарантийного склада</a:t>
            </a:r>
          </a:p>
        </p:txBody>
      </p:sp>
      <p:sp>
        <p:nvSpPr>
          <p:cNvPr id="21" name="Прямоугольник 20"/>
          <p:cNvSpPr/>
          <p:nvPr/>
        </p:nvSpPr>
        <p:spPr>
          <a:xfrm>
            <a:off x="6275409" y="1008923"/>
            <a:ext cx="5370653" cy="2638499"/>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200">
                <a:solidFill>
                  <a:prstClr val="black"/>
                </a:solidFill>
                <a:latin typeface="Times New Roman" panose="02020603050405020304" pitchFamily="18" charset="0"/>
                <a:ea typeface="Noto Sans Light" panose="020B0402040504020204" pitchFamily="34" charset="0"/>
                <a:cs typeface="Times New Roman" panose="02020603050405020304" pitchFamily="18" charset="0"/>
              </a:rPr>
              <a:t>Фото склада з/ч</a:t>
            </a:r>
            <a:endParaRPr lang="ru-RU" sz="1200" dirty="0">
              <a:solidFill>
                <a:prstClr val="black"/>
              </a:solidFill>
              <a:latin typeface="Times New Roman" panose="02020603050405020304" pitchFamily="18" charset="0"/>
              <a:ea typeface="Noto Sans Light" panose="020B0402040504020204" pitchFamily="34" charset="0"/>
              <a:cs typeface="Times New Roman" panose="02020603050405020304" pitchFamily="18" charset="0"/>
            </a:endParaRPr>
          </a:p>
        </p:txBody>
      </p:sp>
      <p:sp>
        <p:nvSpPr>
          <p:cNvPr id="22" name="Прямоугольник 21"/>
          <p:cNvSpPr/>
          <p:nvPr/>
        </p:nvSpPr>
        <p:spPr>
          <a:xfrm>
            <a:off x="6275411" y="3798418"/>
            <a:ext cx="5370653" cy="2638499"/>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200" dirty="0">
                <a:solidFill>
                  <a:prstClr val="black"/>
                </a:solidFill>
                <a:latin typeface="Times New Roman" panose="02020603050405020304" pitchFamily="18" charset="0"/>
                <a:ea typeface="Noto Sans Light" panose="020B0402040504020204" pitchFamily="34" charset="0"/>
                <a:cs typeface="Times New Roman" panose="02020603050405020304" pitchFamily="18" charset="0"/>
              </a:rPr>
              <a:t>Фото гарантийного склада</a:t>
            </a:r>
          </a:p>
        </p:txBody>
      </p:sp>
      <p:sp>
        <p:nvSpPr>
          <p:cNvPr id="11" name="Прямоугольник 10"/>
          <p:cNvSpPr/>
          <p:nvPr/>
        </p:nvSpPr>
        <p:spPr>
          <a:xfrm>
            <a:off x="451413" y="218944"/>
            <a:ext cx="5764192" cy="523220"/>
          </a:xfrm>
          <a:prstGeom prst="rect">
            <a:avLst/>
          </a:prstGeom>
        </p:spPr>
        <p:txBody>
          <a:bodyPr wrap="square">
            <a:spAutoFit/>
          </a:bodyPr>
          <a:lstStyle/>
          <a:p>
            <a:pPr>
              <a:spcBef>
                <a:spcPts val="1200"/>
              </a:spcBef>
              <a:spcAft>
                <a:spcPts val="300"/>
              </a:spcAft>
            </a:pPr>
            <a:r>
              <a:rPr lang="ru-RU" sz="1400" b="1" dirty="0">
                <a:latin typeface="Times New Roman" panose="02020603050405020304" pitchFamily="18" charset="0"/>
                <a:ea typeface="SimSun" panose="02010600030101010101" pitchFamily="2" charset="-122"/>
              </a:rPr>
              <a:t>ФОТОГРАФИИ                                                                                             </a:t>
            </a:r>
            <a:r>
              <a:rPr lang="en-US" sz="1400" b="1" dirty="0">
                <a:solidFill>
                  <a:schemeClr val="bg1">
                    <a:lumMod val="50000"/>
                  </a:schemeClr>
                </a:solidFill>
                <a:latin typeface="Times New Roman" panose="02020603050405020304" pitchFamily="18" charset="0"/>
                <a:ea typeface="SimSun" panose="02010600030101010101" pitchFamily="2" charset="-122"/>
              </a:rPr>
              <a:t>PHOTO</a:t>
            </a:r>
            <a:endParaRPr lang="ru-RU" sz="2000" b="1" dirty="0">
              <a:solidFill>
                <a:schemeClr val="bg1">
                  <a:lumMod val="50000"/>
                </a:schemeClr>
              </a:solidFill>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2064546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592001" y="0"/>
            <a:ext cx="1599999" cy="900000"/>
          </a:xfrm>
          <a:prstGeom prst="rect">
            <a:avLst/>
          </a:prstGeom>
        </p:spPr>
      </p:pic>
      <p:cxnSp>
        <p:nvCxnSpPr>
          <p:cNvPr id="3" name="Прямая соединительная линия 2"/>
          <p:cNvCxnSpPr/>
          <p:nvPr/>
        </p:nvCxnSpPr>
        <p:spPr>
          <a:xfrm flipH="1">
            <a:off x="455605" y="900000"/>
            <a:ext cx="11520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1632033" y="6601788"/>
            <a:ext cx="10556109" cy="246221"/>
          </a:xfrm>
          <a:prstGeom prst="rect">
            <a:avLst/>
          </a:prstGeom>
        </p:spPr>
        <p:txBody>
          <a:bodyPr wrap="square">
            <a:spAutoFit/>
          </a:bodyPr>
          <a:lstStyle/>
          <a:p>
            <a:pPr algn="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ООО "ДЖАК АВТОМОБИЛЬ“</a:t>
            </a:r>
            <a:r>
              <a:rPr lang="en-US" sz="1000" b="0" i="0" dirty="0">
                <a:solidFill>
                  <a:schemeClr val="bg1">
                    <a:lumMod val="50000"/>
                  </a:schemeClr>
                </a:solidFill>
                <a:effectLst/>
                <a:latin typeface="Times New Roman" panose="02020603050405020304" pitchFamily="18" charset="0"/>
                <a:cs typeface="Times New Roman" panose="02020603050405020304" pitchFamily="18" charset="0"/>
              </a:rPr>
              <a:t> </a:t>
            </a: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(ИНН 7709912680, адрес: 109004, РФ, г. Москва, ул. Товарищеский переулок, д. 31, стр. 5)</a:t>
            </a:r>
            <a:endParaRPr lang="ru-RU" sz="10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729205" y="1006996"/>
            <a:ext cx="5370653" cy="2638499"/>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200" dirty="0">
                <a:solidFill>
                  <a:prstClr val="black"/>
                </a:solidFill>
                <a:latin typeface="Times New Roman" panose="02020603050405020304" pitchFamily="18" charset="0"/>
                <a:ea typeface="Noto Sans Light" panose="020B0402040504020204" pitchFamily="34" charset="0"/>
                <a:cs typeface="Times New Roman" panose="02020603050405020304" pitchFamily="18" charset="0"/>
              </a:rPr>
              <a:t>Фото зоны выдачи</a:t>
            </a:r>
          </a:p>
        </p:txBody>
      </p:sp>
      <p:sp>
        <p:nvSpPr>
          <p:cNvPr id="20" name="Прямоугольник 19"/>
          <p:cNvSpPr/>
          <p:nvPr/>
        </p:nvSpPr>
        <p:spPr>
          <a:xfrm>
            <a:off x="742705" y="3798424"/>
            <a:ext cx="5370653" cy="2638499"/>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200" dirty="0">
                <a:solidFill>
                  <a:prstClr val="black"/>
                </a:solidFill>
                <a:latin typeface="Times New Roman" panose="02020603050405020304" pitchFamily="18" charset="0"/>
                <a:ea typeface="Noto Sans Light" panose="020B0402040504020204" pitchFamily="34" charset="0"/>
                <a:cs typeface="Times New Roman" panose="02020603050405020304" pitchFamily="18" charset="0"/>
              </a:rPr>
              <a:t>Фото клиентской зоны</a:t>
            </a:r>
          </a:p>
        </p:txBody>
      </p:sp>
      <p:sp>
        <p:nvSpPr>
          <p:cNvPr id="21" name="Прямоугольник 20"/>
          <p:cNvSpPr/>
          <p:nvPr/>
        </p:nvSpPr>
        <p:spPr>
          <a:xfrm>
            <a:off x="6275409" y="1008923"/>
            <a:ext cx="5370653" cy="2638499"/>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200">
                <a:solidFill>
                  <a:prstClr val="black"/>
                </a:solidFill>
                <a:latin typeface="Times New Roman" panose="02020603050405020304" pitchFamily="18" charset="0"/>
                <a:ea typeface="Noto Sans Light" panose="020B0402040504020204" pitchFamily="34" charset="0"/>
                <a:cs typeface="Times New Roman" panose="02020603050405020304" pitchFamily="18" charset="0"/>
              </a:rPr>
              <a:t>Фото зоны выдачи</a:t>
            </a:r>
            <a:endParaRPr lang="ru-RU" sz="1200" dirty="0">
              <a:solidFill>
                <a:prstClr val="black"/>
              </a:solidFill>
              <a:latin typeface="Times New Roman" panose="02020603050405020304" pitchFamily="18" charset="0"/>
              <a:ea typeface="Noto Sans Light" panose="020B0402040504020204" pitchFamily="34" charset="0"/>
              <a:cs typeface="Times New Roman" panose="02020603050405020304" pitchFamily="18" charset="0"/>
            </a:endParaRPr>
          </a:p>
        </p:txBody>
      </p:sp>
      <p:sp>
        <p:nvSpPr>
          <p:cNvPr id="22" name="Прямоугольник 21"/>
          <p:cNvSpPr/>
          <p:nvPr/>
        </p:nvSpPr>
        <p:spPr>
          <a:xfrm>
            <a:off x="6275411" y="3798418"/>
            <a:ext cx="5370653" cy="2638499"/>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200">
                <a:solidFill>
                  <a:prstClr val="black"/>
                </a:solidFill>
                <a:latin typeface="Times New Roman" panose="02020603050405020304" pitchFamily="18" charset="0"/>
                <a:ea typeface="Noto Sans Light" panose="020B0402040504020204" pitchFamily="34" charset="0"/>
                <a:cs typeface="Times New Roman" panose="02020603050405020304" pitchFamily="18" charset="0"/>
              </a:rPr>
              <a:t>Фото клиентской зоны</a:t>
            </a:r>
            <a:endParaRPr lang="ru-RU" sz="1200" dirty="0">
              <a:solidFill>
                <a:prstClr val="black"/>
              </a:solidFill>
              <a:latin typeface="Times New Roman" panose="02020603050405020304" pitchFamily="18" charset="0"/>
              <a:ea typeface="Noto Sans Light" panose="020B0402040504020204" pitchFamily="34" charset="0"/>
              <a:cs typeface="Times New Roman" panose="02020603050405020304" pitchFamily="18" charset="0"/>
            </a:endParaRPr>
          </a:p>
        </p:txBody>
      </p:sp>
      <p:sp>
        <p:nvSpPr>
          <p:cNvPr id="11" name="Прямоугольник 10"/>
          <p:cNvSpPr/>
          <p:nvPr/>
        </p:nvSpPr>
        <p:spPr>
          <a:xfrm>
            <a:off x="451413" y="218944"/>
            <a:ext cx="5764192" cy="523220"/>
          </a:xfrm>
          <a:prstGeom prst="rect">
            <a:avLst/>
          </a:prstGeom>
        </p:spPr>
        <p:txBody>
          <a:bodyPr wrap="square">
            <a:spAutoFit/>
          </a:bodyPr>
          <a:lstStyle/>
          <a:p>
            <a:pPr>
              <a:spcBef>
                <a:spcPts val="1200"/>
              </a:spcBef>
              <a:spcAft>
                <a:spcPts val="300"/>
              </a:spcAft>
            </a:pPr>
            <a:r>
              <a:rPr lang="ru-RU" sz="1400" b="1" dirty="0">
                <a:latin typeface="Times New Roman" panose="02020603050405020304" pitchFamily="18" charset="0"/>
                <a:ea typeface="SimSun" panose="02010600030101010101" pitchFamily="2" charset="-122"/>
              </a:rPr>
              <a:t>ФОТОГРАФИИ                                                                                             </a:t>
            </a:r>
            <a:r>
              <a:rPr lang="en-US" sz="1400" b="1" dirty="0">
                <a:solidFill>
                  <a:schemeClr val="bg1">
                    <a:lumMod val="50000"/>
                  </a:schemeClr>
                </a:solidFill>
                <a:latin typeface="Times New Roman" panose="02020603050405020304" pitchFamily="18" charset="0"/>
                <a:ea typeface="SimSun" panose="02010600030101010101" pitchFamily="2" charset="-122"/>
              </a:rPr>
              <a:t>PHOTO</a:t>
            </a:r>
            <a:endParaRPr lang="ru-RU" sz="2000" b="1" dirty="0">
              <a:solidFill>
                <a:schemeClr val="bg1">
                  <a:lumMod val="50000"/>
                </a:schemeClr>
              </a:solidFill>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413446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592001" y="0"/>
            <a:ext cx="1599999" cy="900000"/>
          </a:xfrm>
          <a:prstGeom prst="rect">
            <a:avLst/>
          </a:prstGeom>
        </p:spPr>
      </p:pic>
      <p:cxnSp>
        <p:nvCxnSpPr>
          <p:cNvPr id="3" name="Прямая соединительная линия 2"/>
          <p:cNvCxnSpPr/>
          <p:nvPr/>
        </p:nvCxnSpPr>
        <p:spPr>
          <a:xfrm flipH="1">
            <a:off x="451413" y="865275"/>
            <a:ext cx="11520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1632033" y="6601788"/>
            <a:ext cx="10556109" cy="246221"/>
          </a:xfrm>
          <a:prstGeom prst="rect">
            <a:avLst/>
          </a:prstGeom>
        </p:spPr>
        <p:txBody>
          <a:bodyPr wrap="square">
            <a:spAutoFit/>
          </a:bodyPr>
          <a:lstStyle/>
          <a:p>
            <a:pPr algn="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ООО "ДЖАК АВТОМОБИЛЬ“</a:t>
            </a:r>
            <a:r>
              <a:rPr lang="en-US" sz="1000" b="0" i="0" dirty="0">
                <a:solidFill>
                  <a:schemeClr val="bg1">
                    <a:lumMod val="50000"/>
                  </a:schemeClr>
                </a:solidFill>
                <a:effectLst/>
                <a:latin typeface="Times New Roman" panose="02020603050405020304" pitchFamily="18" charset="0"/>
                <a:cs typeface="Times New Roman" panose="02020603050405020304" pitchFamily="18" charset="0"/>
              </a:rPr>
              <a:t> </a:t>
            </a: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(ИНН 7709912680, адрес: 109004, РФ, г. Москва, ул. Товарищеский переулок, д. 31, стр. 5)</a:t>
            </a:r>
            <a:endParaRPr lang="ru-RU" sz="10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451413" y="218944"/>
            <a:ext cx="5764192" cy="523220"/>
          </a:xfrm>
          <a:prstGeom prst="rect">
            <a:avLst/>
          </a:prstGeom>
        </p:spPr>
        <p:txBody>
          <a:bodyPr wrap="square">
            <a:spAutoFit/>
          </a:bodyPr>
          <a:lstStyle/>
          <a:p>
            <a:pPr>
              <a:spcBef>
                <a:spcPts val="1200"/>
              </a:spcBef>
              <a:spcAft>
                <a:spcPts val="300"/>
              </a:spcAft>
            </a:pPr>
            <a:r>
              <a:rPr lang="ru-RU" sz="1400" b="1" dirty="0">
                <a:latin typeface="Times New Roman" panose="02020603050405020304" pitchFamily="18" charset="0"/>
                <a:ea typeface="SimSun" panose="02010600030101010101" pitchFamily="2" charset="-122"/>
              </a:rPr>
              <a:t>ДОПОЛНИТЕЛЬНЫЕ ДОКУМЕНТЫ</a:t>
            </a:r>
            <a:r>
              <a:rPr lang="en-US" sz="1400" b="1" dirty="0">
                <a:latin typeface="Times New Roman" panose="02020603050405020304" pitchFamily="18" charset="0"/>
                <a:ea typeface="SimSun" panose="02010600030101010101" pitchFamily="2" charset="-122"/>
              </a:rPr>
              <a:t>                                            </a:t>
            </a:r>
            <a:r>
              <a:rPr lang="en-US" sz="1400" b="1" dirty="0">
                <a:solidFill>
                  <a:schemeClr val="bg1">
                    <a:lumMod val="50000"/>
                  </a:schemeClr>
                </a:solidFill>
                <a:latin typeface="Times New Roman" panose="02020603050405020304" pitchFamily="18" charset="0"/>
                <a:ea typeface="SimSun" panose="02010600030101010101" pitchFamily="2" charset="-122"/>
              </a:rPr>
              <a:t>ADDITIONAL DOCUMENTS TO BE PROVIED SEPARATELY</a:t>
            </a:r>
            <a:endParaRPr lang="ru-RU" sz="2000" b="1" dirty="0">
              <a:solidFill>
                <a:schemeClr val="bg1">
                  <a:lumMod val="50000"/>
                </a:schemeClr>
              </a:solidFill>
              <a:effectLst/>
              <a:latin typeface="Times New Roman" panose="02020603050405020304" pitchFamily="18" charset="0"/>
              <a:ea typeface="SimSun" panose="02010600030101010101" pitchFamily="2" charset="-122"/>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2081238175"/>
              </p:ext>
            </p:extLst>
          </p:nvPr>
        </p:nvGraphicFramePr>
        <p:xfrm>
          <a:off x="451413" y="1073936"/>
          <a:ext cx="11520000" cy="4800446"/>
        </p:xfrm>
        <a:graphic>
          <a:graphicData uri="http://schemas.openxmlformats.org/drawingml/2006/table">
            <a:tbl>
              <a:tblPr firstRow="1" bandRow="1">
                <a:tableStyleId>{5C22544A-7EE6-4342-B048-85BDC9FD1C3A}</a:tableStyleId>
              </a:tblPr>
              <a:tblGrid>
                <a:gridCol w="743227">
                  <a:extLst>
                    <a:ext uri="{9D8B030D-6E8A-4147-A177-3AD203B41FA5}">
                      <a16:colId xmlns:a16="http://schemas.microsoft.com/office/drawing/2014/main" val="20000"/>
                    </a:ext>
                  </a:extLst>
                </a:gridCol>
                <a:gridCol w="10776773">
                  <a:extLst>
                    <a:ext uri="{9D8B030D-6E8A-4147-A177-3AD203B41FA5}">
                      <a16:colId xmlns:a16="http://schemas.microsoft.com/office/drawing/2014/main" val="20001"/>
                    </a:ext>
                  </a:extLst>
                </a:gridCol>
              </a:tblGrid>
              <a:tr h="318178">
                <a:tc gridSpan="2">
                  <a:txBody>
                    <a:bodyPr/>
                    <a:lstStyle/>
                    <a:p>
                      <a:pPr algn="ctr"/>
                      <a:r>
                        <a:rPr lang="ru-RU" sz="1200" b="1" i="0" baseline="0" dirty="0">
                          <a:ln>
                            <a:noFill/>
                          </a:ln>
                          <a:solidFill>
                            <a:schemeClr val="tx1"/>
                          </a:solidFill>
                          <a:latin typeface="Times New Roman" panose="02020603050405020304" pitchFamily="18" charset="0"/>
                          <a:ea typeface="Kia Signature Light" panose="00000400000000000000" pitchFamily="2" charset="-128"/>
                          <a:cs typeface="Times New Roman" panose="02020603050405020304" pitchFamily="18" charset="0"/>
                        </a:rPr>
                        <a:t>Список дополнительных документов / </a:t>
                      </a:r>
                      <a:r>
                        <a:rPr lang="en-US" sz="1200" b="1" i="0" baseline="0" dirty="0">
                          <a:ln>
                            <a:noFill/>
                          </a:ln>
                          <a:solidFill>
                            <a:schemeClr val="tx1"/>
                          </a:solidFill>
                          <a:latin typeface="Times New Roman" panose="02020603050405020304" pitchFamily="18" charset="0"/>
                          <a:ea typeface="Kia Signature Light" panose="00000400000000000000" pitchFamily="2" charset="-128"/>
                          <a:cs typeface="Times New Roman" panose="02020603050405020304" pitchFamily="18" charset="0"/>
                        </a:rPr>
                        <a:t>List of additional documents</a:t>
                      </a:r>
                      <a:endParaRPr lang="ru-RU" sz="1200" b="1" i="0" baseline="0" dirty="0">
                        <a:ln>
                          <a:noFill/>
                        </a:ln>
                        <a:solidFill>
                          <a:schemeClr val="tx1"/>
                        </a:solidFill>
                        <a:latin typeface="Times New Roman" panose="02020603050405020304" pitchFamily="18" charset="0"/>
                        <a:ea typeface="Kia Signature Light" panose="00000400000000000000" pitchFamily="2"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ru-RU" sz="1000" b="0" i="0" baseline="0" dirty="0">
                        <a:ln>
                          <a:noFill/>
                        </a:ln>
                        <a:solidFill>
                          <a:schemeClr val="tx1"/>
                        </a:solidFill>
                        <a:latin typeface="Arial Narrow" panose="020B0606020202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95278">
                <a:tc>
                  <a:txBody>
                    <a:bodyPr/>
                    <a:lstStyle/>
                    <a:p>
                      <a:pPr algn="r"/>
                      <a:r>
                        <a:rPr lang="ru-RU" sz="1200" b="1" i="0" baseline="0" dirty="0">
                          <a:ln>
                            <a:noFill/>
                          </a:ln>
                          <a:solidFill>
                            <a:schemeClr val="tx1"/>
                          </a:solidFill>
                          <a:latin typeface="Times New Roman" panose="02020603050405020304" pitchFamily="18" charset="0"/>
                          <a:ea typeface="Kia Signature Light" panose="00000400000000000000" pitchFamily="2" charset="-128"/>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ru-RU" sz="1200" b="0" i="0" baseline="0" dirty="0">
                          <a:ln>
                            <a:noFill/>
                          </a:ln>
                          <a:solidFill>
                            <a:schemeClr val="tx1"/>
                          </a:solidFill>
                          <a:latin typeface="Times New Roman" panose="02020603050405020304" pitchFamily="18" charset="0"/>
                          <a:ea typeface="Kia Signature Light" panose="00000400000000000000" pitchFamily="2" charset="-128"/>
                          <a:cs typeface="Times New Roman" panose="02020603050405020304" pitchFamily="18" charset="0"/>
                        </a:rPr>
                        <a:t>Свидетельство о государственной регистрации юр. лица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69570">
                <a:tc>
                  <a:txBody>
                    <a:bodyPr/>
                    <a:lstStyle/>
                    <a:p>
                      <a:pPr algn="r"/>
                      <a:r>
                        <a:rPr lang="ru-RU" sz="1200" b="1" i="0" baseline="0" dirty="0">
                          <a:ln>
                            <a:noFill/>
                          </a:ln>
                          <a:solidFill>
                            <a:schemeClr val="tx1"/>
                          </a:solidFill>
                          <a:latin typeface="Times New Roman" panose="02020603050405020304" pitchFamily="18" charset="0"/>
                          <a:ea typeface="Kia Signature Light" panose="00000400000000000000" pitchFamily="2" charset="-128"/>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ru-RU" sz="1200" b="0" i="0" baseline="0" dirty="0">
                          <a:ln>
                            <a:noFill/>
                          </a:ln>
                          <a:solidFill>
                            <a:schemeClr val="tx1"/>
                          </a:solidFill>
                          <a:latin typeface="Times New Roman" panose="02020603050405020304" pitchFamily="18" charset="0"/>
                          <a:ea typeface="Kia Signature Light" panose="00000400000000000000" pitchFamily="2" charset="-128"/>
                          <a:cs typeface="Times New Roman" panose="02020603050405020304" pitchFamily="18" charset="0"/>
                        </a:rPr>
                        <a:t>Свидетельство о постановке на налоговый учет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69570">
                <a:tc>
                  <a:txBody>
                    <a:bodyPr/>
                    <a:lstStyle/>
                    <a:p>
                      <a:pPr algn="r"/>
                      <a:r>
                        <a:rPr lang="ru-RU" sz="1200" b="1" i="0" baseline="0" dirty="0">
                          <a:ln>
                            <a:noFill/>
                          </a:ln>
                          <a:solidFill>
                            <a:schemeClr val="tx1"/>
                          </a:solidFill>
                          <a:latin typeface="Times New Roman" panose="02020603050405020304" pitchFamily="18" charset="0"/>
                          <a:ea typeface="Kia Signature Light" panose="00000400000000000000" pitchFamily="2" charset="-128"/>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ru-RU" sz="1200" dirty="0">
                          <a:effectLst/>
                          <a:latin typeface="Times New Roman" panose="02020603050405020304" pitchFamily="18" charset="0"/>
                          <a:ea typeface="SimSun" panose="02010600030101010101" pitchFamily="2" charset="-122"/>
                        </a:rPr>
                        <a:t>Устав</a:t>
                      </a:r>
                      <a:endParaRPr lang="ru-RU" sz="1200" b="0" i="0" baseline="0" dirty="0">
                        <a:ln>
                          <a:noFill/>
                        </a:ln>
                        <a:solidFill>
                          <a:schemeClr val="tx1"/>
                        </a:solidFill>
                        <a:latin typeface="Times New Roman" panose="02020603050405020304" pitchFamily="18" charset="0"/>
                        <a:ea typeface="Kia Signature Light" panose="00000400000000000000" pitchFamily="2"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69570">
                <a:tc>
                  <a:txBody>
                    <a:bodyPr/>
                    <a:lstStyle/>
                    <a:p>
                      <a:pPr algn="r"/>
                      <a:r>
                        <a:rPr lang="ru-RU" sz="1200" b="1" i="0" baseline="0" dirty="0">
                          <a:ln>
                            <a:noFill/>
                          </a:ln>
                          <a:solidFill>
                            <a:schemeClr val="tx1"/>
                          </a:solidFill>
                          <a:latin typeface="Times New Roman" panose="02020603050405020304" pitchFamily="18" charset="0"/>
                          <a:ea typeface="Kia Signature Light" panose="00000400000000000000" pitchFamily="2" charset="-128"/>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ru-RU" sz="1200" dirty="0">
                          <a:effectLst/>
                          <a:latin typeface="Times New Roman" panose="02020603050405020304" pitchFamily="18" charset="0"/>
                          <a:ea typeface="SimSun" panose="02010600030101010101" pitchFamily="2" charset="-122"/>
                        </a:rPr>
                        <a:t>Решение единственного участника или протокол собрания учредителей о назначении директора на должность</a:t>
                      </a:r>
                      <a:endParaRPr lang="ru-RU" sz="1200" b="0" i="0" baseline="0" dirty="0">
                        <a:ln>
                          <a:noFill/>
                        </a:ln>
                        <a:solidFill>
                          <a:schemeClr val="tx1"/>
                        </a:solidFill>
                        <a:latin typeface="Times New Roman" panose="02020603050405020304" pitchFamily="18" charset="0"/>
                        <a:ea typeface="Kia Signature Light" panose="00000400000000000000" pitchFamily="2"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69570">
                <a:tc>
                  <a:txBody>
                    <a:bodyPr/>
                    <a:lstStyle/>
                    <a:p>
                      <a:pPr algn="r"/>
                      <a:r>
                        <a:rPr lang="en-US" sz="1200" b="1" i="0" baseline="0" dirty="0">
                          <a:ln>
                            <a:noFill/>
                          </a:ln>
                          <a:solidFill>
                            <a:schemeClr val="tx1"/>
                          </a:solidFill>
                          <a:latin typeface="Times New Roman" panose="02020603050405020304" pitchFamily="18" charset="0"/>
                          <a:ea typeface="Kia Signature Light" panose="00000400000000000000" pitchFamily="2" charset="-128"/>
                          <a:cs typeface="Times New Roman" panose="02020603050405020304" pitchFamily="18" charset="0"/>
                        </a:rPr>
                        <a:t>5.</a:t>
                      </a:r>
                      <a:endParaRPr lang="ru-RU" sz="1200" b="1" i="0" baseline="0" dirty="0">
                        <a:ln>
                          <a:noFill/>
                        </a:ln>
                        <a:solidFill>
                          <a:schemeClr val="tx1"/>
                        </a:solidFill>
                        <a:latin typeface="Times New Roman" panose="02020603050405020304" pitchFamily="18" charset="0"/>
                        <a:ea typeface="Kia Signature Light" panose="00000400000000000000" pitchFamily="2"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ru-RU" sz="1200" dirty="0">
                          <a:effectLst/>
                          <a:latin typeface="Times New Roman" panose="02020603050405020304" pitchFamily="18" charset="0"/>
                          <a:ea typeface="SimSun" panose="02010600030101010101" pitchFamily="2" charset="-122"/>
                        </a:rPr>
                        <a:t>Действующая Доверенность на заключение Договора, если Договор подписывается представителем, действующим на основании Доверенности</a:t>
                      </a:r>
                      <a:endParaRPr lang="ru-RU" sz="1200" b="0" i="0" baseline="0" dirty="0">
                        <a:ln>
                          <a:noFill/>
                        </a:ln>
                        <a:solidFill>
                          <a:schemeClr val="tx1"/>
                        </a:solidFill>
                        <a:latin typeface="Times New Roman" panose="02020603050405020304" pitchFamily="18" charset="0"/>
                        <a:ea typeface="Kia Signature Light" panose="00000400000000000000" pitchFamily="2"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69570">
                <a:tc>
                  <a:txBody>
                    <a:bodyPr/>
                    <a:lstStyle/>
                    <a:p>
                      <a:pPr algn="r"/>
                      <a:r>
                        <a:rPr lang="en-US" sz="1200" b="1" i="0" baseline="0" dirty="0">
                          <a:ln>
                            <a:noFill/>
                          </a:ln>
                          <a:solidFill>
                            <a:schemeClr val="tx1"/>
                          </a:solidFill>
                          <a:latin typeface="Times New Roman" panose="02020603050405020304" pitchFamily="18" charset="0"/>
                          <a:ea typeface="Kia Signature Light" panose="00000400000000000000" pitchFamily="2" charset="-128"/>
                          <a:cs typeface="Times New Roman" panose="02020603050405020304" pitchFamily="18" charset="0"/>
                        </a:rPr>
                        <a:t>6.</a:t>
                      </a:r>
                      <a:endParaRPr lang="ru-RU" sz="1200" b="1" i="0" baseline="0" dirty="0">
                        <a:ln>
                          <a:noFill/>
                        </a:ln>
                        <a:solidFill>
                          <a:schemeClr val="tx1"/>
                        </a:solidFill>
                        <a:latin typeface="Times New Roman" panose="02020603050405020304" pitchFamily="18" charset="0"/>
                        <a:ea typeface="Kia Signature Light" panose="00000400000000000000" pitchFamily="2"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ru-RU" sz="1200" dirty="0">
                          <a:effectLst/>
                          <a:latin typeface="Times New Roman" panose="02020603050405020304" pitchFamily="18" charset="0"/>
                          <a:ea typeface="SimSun" panose="02010600030101010101" pitchFamily="2" charset="-122"/>
                        </a:rPr>
                        <a:t>Копия паспорта директора</a:t>
                      </a:r>
                      <a:endParaRPr lang="ru-RU" sz="1200" b="0" i="0" baseline="0" dirty="0">
                        <a:ln>
                          <a:noFill/>
                        </a:ln>
                        <a:solidFill>
                          <a:schemeClr val="tx1"/>
                        </a:solidFill>
                        <a:latin typeface="Times New Roman" panose="02020603050405020304" pitchFamily="18" charset="0"/>
                        <a:ea typeface="Kia Signature Light" panose="00000400000000000000" pitchFamily="2"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569570">
                <a:tc>
                  <a:txBody>
                    <a:bodyPr/>
                    <a:lstStyle/>
                    <a:p>
                      <a:pPr algn="r"/>
                      <a:r>
                        <a:rPr lang="en-US" sz="1200" b="1" i="0" baseline="0" dirty="0">
                          <a:ln>
                            <a:noFill/>
                          </a:ln>
                          <a:solidFill>
                            <a:schemeClr val="tx1"/>
                          </a:solidFill>
                          <a:latin typeface="Times New Roman" panose="02020603050405020304" pitchFamily="18" charset="0"/>
                          <a:ea typeface="Kia Signature Light" panose="00000400000000000000" pitchFamily="2" charset="-128"/>
                          <a:cs typeface="Times New Roman" panose="02020603050405020304" pitchFamily="18" charset="0"/>
                        </a:rPr>
                        <a:t>7.</a:t>
                      </a:r>
                      <a:endParaRPr lang="ru-RU" sz="1200" b="1" i="0" baseline="0" dirty="0">
                        <a:ln>
                          <a:noFill/>
                        </a:ln>
                        <a:solidFill>
                          <a:schemeClr val="tx1"/>
                        </a:solidFill>
                        <a:latin typeface="Times New Roman" panose="02020603050405020304" pitchFamily="18" charset="0"/>
                        <a:ea typeface="Kia Signature Light" panose="00000400000000000000" pitchFamily="2"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ru-RU" sz="1200" dirty="0">
                          <a:effectLst/>
                          <a:latin typeface="Times New Roman" panose="02020603050405020304" pitchFamily="18" charset="0"/>
                          <a:ea typeface="SimSun" panose="02010600030101010101" pitchFamily="2" charset="-122"/>
                        </a:rPr>
                        <a:t>Справка в свободной форме о действующей на период заключения Договора системе налогообложения</a:t>
                      </a:r>
                      <a:endParaRPr lang="ru-RU" sz="1200" b="0" i="0" baseline="0" dirty="0">
                        <a:ln>
                          <a:noFill/>
                        </a:ln>
                        <a:solidFill>
                          <a:schemeClr val="tx1"/>
                        </a:solidFill>
                        <a:latin typeface="Times New Roman" panose="02020603050405020304" pitchFamily="18" charset="0"/>
                        <a:ea typeface="Kia Signature Light" panose="00000400000000000000" pitchFamily="2"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569570">
                <a:tc>
                  <a:txBody>
                    <a:bodyPr/>
                    <a:lstStyle/>
                    <a:p>
                      <a:pPr algn="r"/>
                      <a:r>
                        <a:rPr lang="en-US" sz="1200" b="1" i="0" baseline="0" dirty="0">
                          <a:ln>
                            <a:noFill/>
                          </a:ln>
                          <a:solidFill>
                            <a:schemeClr val="tx1"/>
                          </a:solidFill>
                          <a:latin typeface="Times New Roman" panose="02020603050405020304" pitchFamily="18" charset="0"/>
                          <a:ea typeface="Kia Signature Light" panose="00000400000000000000" pitchFamily="2" charset="-128"/>
                          <a:cs typeface="Times New Roman" panose="02020603050405020304" pitchFamily="18" charset="0"/>
                        </a:rPr>
                        <a:t>8.</a:t>
                      </a:r>
                      <a:endParaRPr lang="ru-RU" sz="1200" b="1" i="0" baseline="0" dirty="0">
                        <a:ln>
                          <a:noFill/>
                        </a:ln>
                        <a:solidFill>
                          <a:schemeClr val="tx1"/>
                        </a:solidFill>
                        <a:latin typeface="Times New Roman" panose="02020603050405020304" pitchFamily="18" charset="0"/>
                        <a:ea typeface="Kia Signature Light" panose="00000400000000000000" pitchFamily="2"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ru-RU" sz="1200" dirty="0">
                          <a:effectLst/>
                          <a:latin typeface="Times New Roman" panose="02020603050405020304" pitchFamily="18" charset="0"/>
                          <a:ea typeface="SimSun" panose="02010600030101010101" pitchFamily="2" charset="-122"/>
                        </a:rPr>
                        <a:t>Карточка с реквизитами</a:t>
                      </a:r>
                      <a:endParaRPr lang="ru-RU" sz="1200" b="0" i="0" baseline="0" dirty="0">
                        <a:ln>
                          <a:noFill/>
                        </a:ln>
                        <a:solidFill>
                          <a:schemeClr val="tx1"/>
                        </a:solidFill>
                        <a:latin typeface="Times New Roman" panose="02020603050405020304" pitchFamily="18" charset="0"/>
                        <a:ea typeface="Kia Signature Light" panose="00000400000000000000" pitchFamily="2" charset="-128"/>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131552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Рисунок 5"/>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10592001" y="0"/>
            <a:ext cx="1599999" cy="900000"/>
          </a:xfrm>
          <a:prstGeom prst="rect">
            <a:avLst/>
          </a:prstGeom>
        </p:spPr>
      </p:pic>
      <p:sp>
        <p:nvSpPr>
          <p:cNvPr id="2" name="Прямоугольник 1"/>
          <p:cNvSpPr/>
          <p:nvPr/>
        </p:nvSpPr>
        <p:spPr>
          <a:xfrm>
            <a:off x="455605" y="1037922"/>
            <a:ext cx="11520000" cy="1384995"/>
          </a:xfrm>
          <a:prstGeom prst="rect">
            <a:avLst/>
          </a:prstGeom>
        </p:spPr>
        <p:txBody>
          <a:bodyPr wrap="square">
            <a:spAutoFit/>
          </a:bodyPr>
          <a:lstStyle/>
          <a:p>
            <a:pPr>
              <a:spcAft>
                <a:spcPts val="0"/>
              </a:spcAft>
            </a:pPr>
            <a:r>
              <a:rPr lang="ru-RU" sz="1400" dirty="0">
                <a:latin typeface="Times New Roman" panose="02020603050405020304" pitchFamily="18" charset="0"/>
                <a:ea typeface="SimSun" panose="02010600030101010101" pitchFamily="2" charset="-122"/>
              </a:rPr>
              <a:t>Настоящая анкета кандидата не является офертой или обязательством заключить «Протокол о намерениях» или «Дилерский договор» со стороны ООО «ДЖАК АВТОМОБИЛЬ».</a:t>
            </a:r>
          </a:p>
          <a:p>
            <a:pPr>
              <a:spcAft>
                <a:spcPts val="0"/>
              </a:spcAft>
            </a:pPr>
            <a:r>
              <a:rPr lang="ru-RU" sz="1400" dirty="0">
                <a:latin typeface="Times New Roman" panose="02020603050405020304" pitchFamily="18" charset="0"/>
                <a:ea typeface="SimSun" panose="02010600030101010101" pitchFamily="2" charset="-122"/>
              </a:rPr>
              <a:t>ООО «ДЖАК АВТОМОБИЛЬ» не несет ответственности в отношении любых расходов, понесенных кандидатами в связи с их подготовкой к участию в тендере</a:t>
            </a:r>
            <a:r>
              <a:rPr lang="en-US" sz="1400" dirty="0">
                <a:latin typeface="Times New Roman" panose="02020603050405020304" pitchFamily="18" charset="0"/>
                <a:ea typeface="SimSun" panose="02010600030101010101" pitchFamily="2" charset="-122"/>
              </a:rPr>
              <a:t> / </a:t>
            </a:r>
          </a:p>
          <a:p>
            <a:pPr>
              <a:spcAft>
                <a:spcPts val="0"/>
              </a:spcAft>
            </a:pPr>
            <a:r>
              <a:rPr lang="en-US" sz="1400" dirty="0">
                <a:latin typeface="Times New Roman" panose="02020603050405020304" pitchFamily="18" charset="0"/>
                <a:ea typeface="SimSun" panose="02010600030101010101" pitchFamily="2" charset="-122"/>
              </a:rPr>
              <a:t>This candidate questionnaire is not an offer or an obligation to conclude a "Protocol of Intent" or a "Dealer Agreement" on the part of JAC AUTOMOBILE LLC. JAC AVTO LLC is not responsible for any expenses incurred by candidates in connection with their preparation for participation in the tender.</a:t>
            </a:r>
            <a:endParaRPr lang="ru-RU" sz="1400" dirty="0">
              <a:latin typeface="Times New Roman" panose="02020603050405020304" pitchFamily="18" charset="0"/>
              <a:ea typeface="SimSun" panose="02010600030101010101" pitchFamily="2" charset="-122"/>
            </a:endParaRPr>
          </a:p>
        </p:txBody>
      </p:sp>
      <p:sp>
        <p:nvSpPr>
          <p:cNvPr id="7" name="Прямоугольник 6"/>
          <p:cNvSpPr/>
          <p:nvPr/>
        </p:nvSpPr>
        <p:spPr>
          <a:xfrm>
            <a:off x="1632033" y="6601788"/>
            <a:ext cx="10556109" cy="246221"/>
          </a:xfrm>
          <a:prstGeom prst="rect">
            <a:avLst/>
          </a:prstGeom>
        </p:spPr>
        <p:txBody>
          <a:bodyPr wrap="square">
            <a:spAutoFit/>
          </a:bodyPr>
          <a:lstStyle/>
          <a:p>
            <a:pPr algn="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ООО "ДЖАК АВТОМОБИЛЬ“</a:t>
            </a:r>
            <a:r>
              <a:rPr lang="en-US" sz="1000" b="0" i="0" dirty="0">
                <a:solidFill>
                  <a:schemeClr val="bg1">
                    <a:lumMod val="50000"/>
                  </a:schemeClr>
                </a:solidFill>
                <a:effectLst/>
                <a:latin typeface="Times New Roman" panose="02020603050405020304" pitchFamily="18" charset="0"/>
                <a:cs typeface="Times New Roman" panose="02020603050405020304" pitchFamily="18" charset="0"/>
              </a:rPr>
              <a:t> </a:t>
            </a: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(ИНН 7709912680, адрес: 109004, РФ, г. Москва, ул. Товарищеский переулок, д. 31, стр. 5)</a:t>
            </a:r>
            <a:endParaRPr lang="ru-RU" sz="1000" dirty="0">
              <a:solidFill>
                <a:schemeClr val="bg1">
                  <a:lumMod val="50000"/>
                </a:schemeClr>
              </a:solidFill>
              <a:latin typeface="Times New Roman" panose="02020603050405020304" pitchFamily="18" charset="0"/>
              <a:cs typeface="Times New Roman" panose="02020603050405020304" pitchFamily="18" charset="0"/>
            </a:endParaRPr>
          </a:p>
        </p:txBody>
      </p:sp>
      <p:cxnSp>
        <p:nvCxnSpPr>
          <p:cNvPr id="9" name="Прямая соединительная линия 8"/>
          <p:cNvCxnSpPr/>
          <p:nvPr/>
        </p:nvCxnSpPr>
        <p:spPr>
          <a:xfrm flipH="1">
            <a:off x="455605" y="900000"/>
            <a:ext cx="11520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507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592001" y="0"/>
            <a:ext cx="1599999" cy="900000"/>
          </a:xfrm>
          <a:prstGeom prst="rect">
            <a:avLst/>
          </a:prstGeom>
        </p:spPr>
      </p:pic>
      <p:cxnSp>
        <p:nvCxnSpPr>
          <p:cNvPr id="3" name="Прямая соединительная линия 2"/>
          <p:cNvCxnSpPr/>
          <p:nvPr/>
        </p:nvCxnSpPr>
        <p:spPr>
          <a:xfrm flipH="1">
            <a:off x="451413" y="865275"/>
            <a:ext cx="11520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451413" y="218944"/>
            <a:ext cx="5327966" cy="523220"/>
          </a:xfrm>
          <a:prstGeom prst="rect">
            <a:avLst/>
          </a:prstGeom>
        </p:spPr>
        <p:txBody>
          <a:bodyPr wrap="square">
            <a:spAutoFit/>
          </a:bodyPr>
          <a:lstStyle/>
          <a:p>
            <a:pPr>
              <a:spcBef>
                <a:spcPts val="1200"/>
              </a:spcBef>
              <a:spcAft>
                <a:spcPts val="300"/>
              </a:spcAft>
            </a:pPr>
            <a:r>
              <a:rPr lang="ru-RU" sz="1400" b="1" dirty="0">
                <a:latin typeface="Times New Roman" panose="02020603050405020304" pitchFamily="18" charset="0"/>
                <a:ea typeface="SimSun" panose="02010600030101010101" pitchFamily="2" charset="-122"/>
              </a:rPr>
              <a:t>ОБЩАЯ ИНФРМАЦИЯ О КАНДИДАТЕ</a:t>
            </a:r>
            <a:r>
              <a:rPr lang="en-US" sz="1400" b="1" dirty="0">
                <a:solidFill>
                  <a:schemeClr val="bg1">
                    <a:lumMod val="50000"/>
                  </a:schemeClr>
                </a:solidFill>
                <a:effectLst/>
                <a:latin typeface="Times New Roman" panose="02020603050405020304" pitchFamily="18" charset="0"/>
                <a:ea typeface="SimSun" panose="02010600030101010101" pitchFamily="2" charset="-122"/>
              </a:rPr>
              <a:t>                                     </a:t>
            </a:r>
            <a:r>
              <a:rPr lang="en-US" sz="1400" b="1" dirty="0">
                <a:solidFill>
                  <a:schemeClr val="bg1">
                    <a:lumMod val="50000"/>
                  </a:schemeClr>
                </a:solidFill>
                <a:latin typeface="Times New Roman" panose="02020603050405020304" pitchFamily="18" charset="0"/>
                <a:ea typeface="SimSun" panose="02010600030101010101" pitchFamily="2" charset="-122"/>
              </a:rPr>
              <a:t>CANDIDATE GENERAL INFORMATION</a:t>
            </a:r>
            <a:endParaRPr lang="ru-RU" sz="2000" b="1" dirty="0">
              <a:solidFill>
                <a:schemeClr val="bg1">
                  <a:lumMod val="50000"/>
                </a:schemeClr>
              </a:solidFill>
              <a:effectLst/>
              <a:latin typeface="Times New Roman" panose="02020603050405020304" pitchFamily="18" charset="0"/>
              <a:ea typeface="SimSun" panose="02010600030101010101" pitchFamily="2" charset="-122"/>
            </a:endParaRPr>
          </a:p>
        </p:txBody>
      </p:sp>
      <p:graphicFrame>
        <p:nvGraphicFramePr>
          <p:cNvPr id="8" name="Group 118"/>
          <p:cNvGraphicFramePr>
            <a:graphicFrameLocks noGrp="1"/>
          </p:cNvGraphicFramePr>
          <p:nvPr>
            <p:extLst>
              <p:ext uri="{D42A27DB-BD31-4B8C-83A1-F6EECF244321}">
                <p14:modId xmlns:p14="http://schemas.microsoft.com/office/powerpoint/2010/main" val="2564032240"/>
              </p:ext>
            </p:extLst>
          </p:nvPr>
        </p:nvGraphicFramePr>
        <p:xfrm>
          <a:off x="451413" y="988387"/>
          <a:ext cx="11519999" cy="2896798"/>
        </p:xfrm>
        <a:graphic>
          <a:graphicData uri="http://schemas.openxmlformats.org/drawingml/2006/table">
            <a:tbl>
              <a:tblPr/>
              <a:tblGrid>
                <a:gridCol w="4166886">
                  <a:extLst>
                    <a:ext uri="{9D8B030D-6E8A-4147-A177-3AD203B41FA5}">
                      <a16:colId xmlns:a16="http://schemas.microsoft.com/office/drawing/2014/main" val="20000"/>
                    </a:ext>
                  </a:extLst>
                </a:gridCol>
                <a:gridCol w="4075436">
                  <a:extLst>
                    <a:ext uri="{9D8B030D-6E8A-4147-A177-3AD203B41FA5}">
                      <a16:colId xmlns:a16="http://schemas.microsoft.com/office/drawing/2014/main" val="20001"/>
                    </a:ext>
                  </a:extLst>
                </a:gridCol>
                <a:gridCol w="1005850">
                  <a:extLst>
                    <a:ext uri="{9D8B030D-6E8A-4147-A177-3AD203B41FA5}">
                      <a16:colId xmlns:a16="http://schemas.microsoft.com/office/drawing/2014/main" val="20002"/>
                    </a:ext>
                  </a:extLst>
                </a:gridCol>
                <a:gridCol w="2271827">
                  <a:extLst>
                    <a:ext uri="{9D8B030D-6E8A-4147-A177-3AD203B41FA5}">
                      <a16:colId xmlns:a16="http://schemas.microsoft.com/office/drawing/2014/main" val="20003"/>
                    </a:ext>
                  </a:extLst>
                </a:gridCol>
              </a:tblGrid>
              <a:tr h="332185">
                <a:tc gridSpan="4">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Contact information</a:t>
                      </a:r>
                      <a:r>
                        <a:rPr kumimoji="0" lang="ru-RU"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Контактная информация</a:t>
                      </a:r>
                    </a:p>
                  </a:txBody>
                  <a:tcPr marL="83251" marR="83251" marT="31220" marB="312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33218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Торговое наименование / </a:t>
                      </a:r>
                      <a:r>
                        <a:rPr kumimoji="0" lang="en-US"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Trade name</a:t>
                      </a:r>
                      <a:endParaRPr kumimoji="0" lang="ru-RU" sz="1200" b="1" i="0" u="none" strike="noStrike" kern="1200" cap="none" spc="0" normalizeH="0" baseline="0" dirty="0">
                        <a:ln>
                          <a:noFill/>
                        </a:ln>
                        <a:solidFill>
                          <a:schemeClr val="tx1"/>
                        </a:solidFill>
                        <a:effectLst/>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83251" marR="83251" marT="31220" marB="312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gridSpan="3">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83251" marR="83251" marT="31220" marB="312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33218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ru-RU" sz="1200" b="1" kern="1200" dirty="0">
                          <a:solidFill>
                            <a:schemeClr val="tx1"/>
                          </a:solidFill>
                          <a:effectLst/>
                          <a:latin typeface="Times New Roman" panose="02020603050405020304" pitchFamily="18" charset="0"/>
                          <a:ea typeface="+mn-ea"/>
                          <a:cs typeface="Times New Roman" panose="02020603050405020304" pitchFamily="18" charset="0"/>
                        </a:rPr>
                        <a:t>Название юридического лица</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 Legal entity name</a:t>
                      </a:r>
                      <a:endParaRPr kumimoji="0" lang="ru-RU" sz="1200" b="1" i="0" u="none" strike="noStrike" kern="1200" cap="none" spc="0" normalizeH="0" baseline="0" dirty="0">
                        <a:ln>
                          <a:noFill/>
                        </a:ln>
                        <a:solidFill>
                          <a:schemeClr val="tx1"/>
                        </a:solidFill>
                        <a:effectLst/>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83251" marR="83251" marT="31220" marB="312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gridSpan="3">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83251" marR="83251" marT="31220" marB="312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33218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ru-RU" sz="1200" b="1" kern="1200" dirty="0">
                          <a:solidFill>
                            <a:schemeClr val="tx1"/>
                          </a:solidFill>
                          <a:effectLst/>
                          <a:latin typeface="Times New Roman" panose="02020603050405020304" pitchFamily="18" charset="0"/>
                          <a:ea typeface="+mn-ea"/>
                          <a:cs typeface="Times New Roman" panose="02020603050405020304" pitchFamily="18" charset="0"/>
                        </a:rPr>
                        <a:t>Дата и место регистрации</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 Date and place of registration</a:t>
                      </a:r>
                      <a:endParaRPr kumimoji="0" lang="ru-RU" sz="1200" b="1" i="0" u="none" strike="noStrike" kern="1200" cap="none" spc="0" normalizeH="0" baseline="0" dirty="0">
                        <a:ln>
                          <a:noFill/>
                        </a:ln>
                        <a:solidFill>
                          <a:schemeClr val="tx1"/>
                        </a:solidFill>
                        <a:effectLst/>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83251" marR="83251" marT="31220" marB="312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gridSpan="3">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83251" marR="83251" marT="31220" marB="312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3"/>
                  </a:ext>
                </a:extLst>
              </a:tr>
              <a:tr h="33218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ru-RU" sz="1200" b="1" kern="1200" dirty="0">
                          <a:solidFill>
                            <a:schemeClr val="tx1"/>
                          </a:solidFill>
                          <a:effectLst/>
                          <a:latin typeface="Times New Roman" panose="02020603050405020304" pitchFamily="18" charset="0"/>
                          <a:ea typeface="+mn-ea"/>
                          <a:cs typeface="Times New Roman" panose="02020603050405020304" pitchFamily="18" charset="0"/>
                        </a:rPr>
                        <a:t>Юридический адрес компании</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 Legal entity address</a:t>
                      </a:r>
                      <a:endParaRPr kumimoji="0" lang="ru-RU" sz="1200" b="1" i="0" u="none" strike="noStrike" kern="1200" cap="none" spc="0" normalizeH="0" baseline="0" dirty="0">
                        <a:ln>
                          <a:noFill/>
                        </a:ln>
                        <a:solidFill>
                          <a:schemeClr val="tx1"/>
                        </a:solidFill>
                        <a:effectLst/>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83251" marR="83251" marT="31220" marB="312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83251" marR="83251" marT="31220" marB="312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kern="1200"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ИНН (</a:t>
                      </a:r>
                      <a:r>
                        <a:rPr kumimoji="0" lang="en-US" sz="1200" b="0" i="0" u="none" strike="noStrike" kern="1200"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TIN):</a:t>
                      </a:r>
                      <a:endParaRPr kumimoji="0" lang="ru-RU" sz="1200" b="0" i="0" u="none" strike="noStrike" kern="1200"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83251" marR="83251" marT="31220" marB="312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83251" marR="83251" marT="31220" marB="312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3218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lang="ru-RU" sz="1200" b="1" kern="1200" dirty="0">
                          <a:solidFill>
                            <a:schemeClr val="tx1"/>
                          </a:solidFill>
                          <a:effectLst/>
                          <a:latin typeface="Times New Roman" panose="02020603050405020304" pitchFamily="18" charset="0"/>
                          <a:ea typeface="+mn-ea"/>
                          <a:cs typeface="Times New Roman" panose="02020603050405020304" pitchFamily="18" charset="0"/>
                        </a:rPr>
                        <a:t>Фактический адрес компании</a:t>
                      </a:r>
                      <a:r>
                        <a:rPr lang="en-US" sz="12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b="1" kern="1200" baseline="0" dirty="0">
                          <a:solidFill>
                            <a:schemeClr val="tx1"/>
                          </a:solidFill>
                          <a:effectLst/>
                          <a:latin typeface="Times New Roman" panose="02020603050405020304" pitchFamily="18" charset="0"/>
                          <a:ea typeface="+mn-ea"/>
                          <a:cs typeface="Times New Roman" panose="02020603050405020304" pitchFamily="18" charset="0"/>
                        </a:rPr>
                        <a:t> Actual address</a:t>
                      </a:r>
                      <a:endParaRPr kumimoji="0" lang="ru-RU" sz="1200" b="1" i="0" u="none" strike="noStrike" kern="1200" cap="none" spc="0" normalizeH="0" baseline="0" dirty="0">
                        <a:ln>
                          <a:noFill/>
                        </a:ln>
                        <a:solidFill>
                          <a:schemeClr val="tx1"/>
                        </a:solidFill>
                        <a:effectLst/>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83251" marR="83251" marT="31220" marB="312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gridSpan="3">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83251" marR="83251" marT="31220" marB="312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000" b="0" i="0" u="none" strike="noStrike" kern="1200"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83251" marR="83251" marT="31220" marB="312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hMerge="1">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0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83251" marR="83251" marT="31220" marB="312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896021">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kern="1200" cap="none" spc="0" normalizeH="0" baseline="0" dirty="0">
                          <a:ln>
                            <a:noFill/>
                          </a:ln>
                          <a:solidFill>
                            <a:schemeClr val="tx1"/>
                          </a:solidFill>
                          <a:effectLst/>
                          <a:uFillTx/>
                          <a:latin typeface="Times New Roman" panose="02020603050405020304" pitchFamily="18" charset="0"/>
                          <a:ea typeface="Microsoft YaHei" panose="020B0503020204020204" pitchFamily="34" charset="-122"/>
                          <a:cs typeface="Times New Roman" panose="02020603050405020304" pitchFamily="18" charset="0"/>
                        </a:rPr>
                        <a:t>Контактные данные</a:t>
                      </a:r>
                      <a:r>
                        <a:rPr kumimoji="0" lang="en-US" sz="1200" b="1" i="0" u="none" strike="noStrike" kern="1200" cap="none" spc="0" normalizeH="0" baseline="0" dirty="0">
                          <a:ln>
                            <a:noFill/>
                          </a:ln>
                          <a:solidFill>
                            <a:schemeClr val="tx1"/>
                          </a:solidFill>
                          <a:effectLst/>
                          <a:uFillTx/>
                          <a:latin typeface="Times New Roman" panose="02020603050405020304" pitchFamily="18" charset="0"/>
                          <a:ea typeface="Microsoft YaHei" panose="020B0503020204020204" pitchFamily="34" charset="-122"/>
                          <a:cs typeface="Times New Roman" panose="02020603050405020304" pitchFamily="18" charset="0"/>
                        </a:rPr>
                        <a:t> / Contacts</a:t>
                      </a:r>
                      <a:endParaRPr kumimoji="0" lang="ru-RU" sz="1200" b="1" i="0" u="none" strike="noStrike" kern="1200" cap="none" spc="0" normalizeH="0" baseline="0" dirty="0">
                        <a:ln>
                          <a:noFill/>
                        </a:ln>
                        <a:solidFill>
                          <a:schemeClr val="tx1"/>
                        </a:solidFill>
                        <a:effectLst/>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83251" marR="83251" marT="31220" marB="312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gridSpan="3">
                  <a:txBody>
                    <a:bodyPr/>
                    <a:lstStyle/>
                    <a:p>
                      <a:pPr marL="0" marR="0" lvl="0" indent="0" algn="l" defTabSz="914400" rtl="0" eaLnBrk="0" fontAlgn="base" latinLnBrk="0" hangingPunct="0">
                        <a:lnSpc>
                          <a:spcPct val="100000"/>
                        </a:lnSpc>
                        <a:spcBef>
                          <a:spcPct val="20000"/>
                        </a:spcBef>
                        <a:spcAft>
                          <a:spcPct val="0"/>
                        </a:spcAft>
                        <a:buClrTx/>
                        <a:buSzTx/>
                        <a:buFont typeface="+mj-lt"/>
                        <a:buNone/>
                        <a:tabLst/>
                      </a:pPr>
                      <a:r>
                        <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Телефон</a:t>
                      </a:r>
                      <a:r>
                        <a:rPr kumimoji="0" lang="en-US"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Phone:</a:t>
                      </a:r>
                    </a:p>
                    <a:p>
                      <a:pPr marL="0" marR="0" lvl="0" indent="0" algn="l" defTabSz="914400" rtl="0" eaLnBrk="0" fontAlgn="base" latinLnBrk="0" hangingPunct="0">
                        <a:lnSpc>
                          <a:spcPct val="100000"/>
                        </a:lnSpc>
                        <a:spcBef>
                          <a:spcPct val="20000"/>
                        </a:spcBef>
                        <a:spcAft>
                          <a:spcPct val="0"/>
                        </a:spcAft>
                        <a:buClrTx/>
                        <a:buSzTx/>
                        <a:buFont typeface="+mj-lt"/>
                        <a:buNone/>
                        <a:tabLst/>
                      </a:pPr>
                      <a:r>
                        <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Почтовый адрес</a:t>
                      </a:r>
                      <a:r>
                        <a:rPr kumimoji="0" lang="en-US"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Actual address:</a:t>
                      </a:r>
                    </a:p>
                    <a:p>
                      <a:pPr marL="0" marR="0" lvl="0" indent="0" algn="l" defTabSz="914400" rtl="0" eaLnBrk="0" fontAlgn="base" latinLnBrk="0" hangingPunct="0">
                        <a:lnSpc>
                          <a:spcPct val="100000"/>
                        </a:lnSpc>
                        <a:spcBef>
                          <a:spcPct val="20000"/>
                        </a:spcBef>
                        <a:spcAft>
                          <a:spcPct val="0"/>
                        </a:spcAft>
                        <a:buClrTx/>
                        <a:buSzTx/>
                        <a:buFont typeface="+mj-lt"/>
                        <a:buNone/>
                        <a:tabLst/>
                      </a:pPr>
                      <a:r>
                        <a:rPr kumimoji="0" lang="en-US"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E-mail:</a:t>
                      </a:r>
                    </a:p>
                    <a:p>
                      <a:pPr marL="0" marR="0" lvl="0" indent="0" algn="l" defTabSz="914400" rtl="0" eaLnBrk="0" fontAlgn="base" latinLnBrk="0" hangingPunct="0">
                        <a:lnSpc>
                          <a:spcPct val="100000"/>
                        </a:lnSpc>
                        <a:spcBef>
                          <a:spcPct val="20000"/>
                        </a:spcBef>
                        <a:spcAft>
                          <a:spcPct val="0"/>
                        </a:spcAft>
                        <a:buClrTx/>
                        <a:buSzTx/>
                        <a:buFont typeface="+mj-lt"/>
                        <a:buNone/>
                        <a:tabLst/>
                      </a:pPr>
                      <a:r>
                        <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Веб-сайт / </a:t>
                      </a:r>
                      <a:r>
                        <a:rPr kumimoji="0" lang="en-US"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Web-site:</a:t>
                      </a: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83251" marR="83251" marT="31220" marB="312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6"/>
                  </a:ext>
                </a:extLst>
              </a:tr>
            </a:tbl>
          </a:graphicData>
        </a:graphic>
      </p:graphicFrame>
      <p:graphicFrame>
        <p:nvGraphicFramePr>
          <p:cNvPr id="9" name="Group 109"/>
          <p:cNvGraphicFramePr>
            <a:graphicFrameLocks noGrp="1"/>
          </p:cNvGraphicFramePr>
          <p:nvPr>
            <p:extLst>
              <p:ext uri="{D42A27DB-BD31-4B8C-83A1-F6EECF244321}">
                <p14:modId xmlns:p14="http://schemas.microsoft.com/office/powerpoint/2010/main" val="3915839816"/>
              </p:ext>
            </p:extLst>
          </p:nvPr>
        </p:nvGraphicFramePr>
        <p:xfrm>
          <a:off x="451412" y="4008296"/>
          <a:ext cx="11520001" cy="2477356"/>
        </p:xfrm>
        <a:graphic>
          <a:graphicData uri="http://schemas.openxmlformats.org/drawingml/2006/table">
            <a:tbl>
              <a:tblPr/>
              <a:tblGrid>
                <a:gridCol w="4178461">
                  <a:extLst>
                    <a:ext uri="{9D8B030D-6E8A-4147-A177-3AD203B41FA5}">
                      <a16:colId xmlns:a16="http://schemas.microsoft.com/office/drawing/2014/main" val="20000"/>
                    </a:ext>
                  </a:extLst>
                </a:gridCol>
                <a:gridCol w="2639028">
                  <a:extLst>
                    <a:ext uri="{9D8B030D-6E8A-4147-A177-3AD203B41FA5}">
                      <a16:colId xmlns:a16="http://schemas.microsoft.com/office/drawing/2014/main" val="20001"/>
                    </a:ext>
                  </a:extLst>
                </a:gridCol>
                <a:gridCol w="1031742">
                  <a:extLst>
                    <a:ext uri="{9D8B030D-6E8A-4147-A177-3AD203B41FA5}">
                      <a16:colId xmlns:a16="http://schemas.microsoft.com/office/drawing/2014/main" val="20002"/>
                    </a:ext>
                  </a:extLst>
                </a:gridCol>
                <a:gridCol w="2637433">
                  <a:extLst>
                    <a:ext uri="{9D8B030D-6E8A-4147-A177-3AD203B41FA5}">
                      <a16:colId xmlns:a16="http://schemas.microsoft.com/office/drawing/2014/main" val="20003"/>
                    </a:ext>
                  </a:extLst>
                </a:gridCol>
                <a:gridCol w="1033337">
                  <a:extLst>
                    <a:ext uri="{9D8B030D-6E8A-4147-A177-3AD203B41FA5}">
                      <a16:colId xmlns:a16="http://schemas.microsoft.com/office/drawing/2014/main" val="20004"/>
                    </a:ext>
                  </a:extLst>
                </a:gridCol>
              </a:tblGrid>
              <a:tr h="336704">
                <a:tc gridSpan="5">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Project Management </a:t>
                      </a:r>
                      <a:r>
                        <a:rPr kumimoji="0" lang="ru-RU"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a:t>
                      </a:r>
                      <a:r>
                        <a:rPr kumimoji="0" lang="en-US"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kumimoji="0" lang="ru-RU"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Менеджеры проекта</a:t>
                      </a: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73065" marR="73065" marT="27398" marB="273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336704">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Должность</a:t>
                      </a:r>
                      <a:r>
                        <a:rPr kumimoji="0" lang="en-US"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 / Position</a:t>
                      </a:r>
                      <a:endParaRPr kumimoji="0" lang="ru-RU"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endParaRPr>
                    </a:p>
                  </a:txBody>
                  <a:tcPr marL="73065" marR="73065" marT="27398" marB="273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CEO </a:t>
                      </a:r>
                      <a:r>
                        <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a:t>
                      </a:r>
                      <a:r>
                        <a:rPr kumimoji="0" lang="en-US"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Гендиректор</a:t>
                      </a:r>
                    </a:p>
                  </a:txBody>
                  <a:tcPr marL="73065" marR="73065" marT="27398" marB="273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en-US"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Project Manager </a:t>
                      </a:r>
                      <a:r>
                        <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a:t>
                      </a:r>
                      <a:r>
                        <a:rPr kumimoji="0" lang="en-US"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Менеджер проекта</a:t>
                      </a:r>
                    </a:p>
                  </a:txBody>
                  <a:tcPr marL="73065" marR="73065" marT="27398" marB="273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extLst>
                  <a:ext uri="{0D108BD9-81ED-4DB2-BD59-A6C34878D82A}">
                    <a16:rowId xmlns:a16="http://schemas.microsoft.com/office/drawing/2014/main" val="10001"/>
                  </a:ext>
                </a:extLst>
              </a:tr>
              <a:tr h="336704">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ФИО</a:t>
                      </a:r>
                      <a:r>
                        <a:rPr kumimoji="0" lang="en-US"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 / Full name</a:t>
                      </a:r>
                      <a:endParaRPr kumimoji="0" lang="ru-RU"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endParaRPr>
                    </a:p>
                  </a:txBody>
                  <a:tcPr marL="73065" marR="73065" marT="27398" marB="273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Char char="-"/>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73065" marR="73065" marT="27398" marB="273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Char char="-"/>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73065" marR="73065" marT="27398" marB="273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extLst>
                  <a:ext uri="{0D108BD9-81ED-4DB2-BD59-A6C34878D82A}">
                    <a16:rowId xmlns:a16="http://schemas.microsoft.com/office/drawing/2014/main" val="10002"/>
                  </a:ext>
                </a:extLst>
              </a:tr>
              <a:tr h="415434">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Контакты</a:t>
                      </a:r>
                      <a:r>
                        <a:rPr kumimoji="0" lang="en-US"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 / Contacts</a:t>
                      </a:r>
                      <a:endParaRPr kumimoji="0" lang="ru-RU"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endParaRPr>
                    </a:p>
                  </a:txBody>
                  <a:tcPr marL="73065" marR="73065" marT="27398" marB="273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 typeface="+mj-lt"/>
                        <a:buNone/>
                        <a:tabLst/>
                      </a:pPr>
                      <a:r>
                        <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Телефон</a:t>
                      </a:r>
                      <a:r>
                        <a:rPr kumimoji="0" lang="en-US"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Phone:</a:t>
                      </a:r>
                    </a:p>
                    <a:p>
                      <a:pPr marL="0" marR="0" lvl="0" indent="0" algn="l" defTabSz="914400" rtl="0" eaLnBrk="0" fontAlgn="base" latinLnBrk="0" hangingPunct="0">
                        <a:lnSpc>
                          <a:spcPct val="100000"/>
                        </a:lnSpc>
                        <a:spcBef>
                          <a:spcPct val="20000"/>
                        </a:spcBef>
                        <a:spcAft>
                          <a:spcPct val="0"/>
                        </a:spcAft>
                        <a:buClrTx/>
                        <a:buSzTx/>
                        <a:buFont typeface="+mj-lt"/>
                        <a:buNone/>
                        <a:tabLst/>
                      </a:pPr>
                      <a:r>
                        <a:rPr kumimoji="0" lang="en-US"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E-mail:</a:t>
                      </a: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73065" marR="73065" marT="27398" marB="273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gridSpan="2">
                  <a:txBody>
                    <a:bodyPr/>
                    <a:lstStyle/>
                    <a:p>
                      <a:pPr marL="0" marR="0" lvl="0" indent="0" algn="l" defTabSz="914400" rtl="0" eaLnBrk="0" fontAlgn="base" latinLnBrk="0" hangingPunct="0">
                        <a:lnSpc>
                          <a:spcPct val="100000"/>
                        </a:lnSpc>
                        <a:spcBef>
                          <a:spcPct val="20000"/>
                        </a:spcBef>
                        <a:spcAft>
                          <a:spcPct val="0"/>
                        </a:spcAft>
                        <a:buClrTx/>
                        <a:buSzTx/>
                        <a:buFont typeface="+mj-lt"/>
                        <a:buNone/>
                        <a:tabLst/>
                      </a:pPr>
                      <a:r>
                        <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Телефон</a:t>
                      </a:r>
                      <a:r>
                        <a:rPr kumimoji="0" lang="en-US"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Phone:</a:t>
                      </a:r>
                    </a:p>
                    <a:p>
                      <a:pPr marL="0" marR="0" lvl="0" indent="0" algn="l" defTabSz="914400" rtl="0" eaLnBrk="0" fontAlgn="base" latinLnBrk="0" hangingPunct="0">
                        <a:lnSpc>
                          <a:spcPct val="100000"/>
                        </a:lnSpc>
                        <a:spcBef>
                          <a:spcPct val="20000"/>
                        </a:spcBef>
                        <a:spcAft>
                          <a:spcPct val="0"/>
                        </a:spcAft>
                        <a:buClrTx/>
                        <a:buSzTx/>
                        <a:buFont typeface="+mj-lt"/>
                        <a:buNone/>
                        <a:tabLst/>
                      </a:pPr>
                      <a:r>
                        <a:rPr kumimoji="0" lang="en-US"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E-mail:</a:t>
                      </a: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73065" marR="73065" marT="27398" marB="273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extLst>
                  <a:ext uri="{0D108BD9-81ED-4DB2-BD59-A6C34878D82A}">
                    <a16:rowId xmlns:a16="http://schemas.microsoft.com/office/drawing/2014/main" val="10003"/>
                  </a:ext>
                </a:extLst>
              </a:tr>
              <a:tr h="336704">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День Рождения</a:t>
                      </a:r>
                      <a:r>
                        <a:rPr kumimoji="0" lang="en-US"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 / Birthday date</a:t>
                      </a:r>
                      <a:endParaRPr kumimoji="0" lang="ru-RU"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endParaRPr>
                    </a:p>
                  </a:txBody>
                  <a:tcPr marL="73065" marR="73065" marT="27398" marB="273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73065" marR="73065" marT="27398" marB="273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73065" marR="73065" marT="27398" marB="273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73065" marR="73065" marT="27398" marB="273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73065" marR="73065" marT="27398" marB="273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36704">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Образование</a:t>
                      </a:r>
                      <a:r>
                        <a:rPr kumimoji="0" lang="en-US"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 / Education</a:t>
                      </a:r>
                      <a:endParaRPr kumimoji="0" lang="ru-RU"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endParaRPr>
                    </a:p>
                  </a:txBody>
                  <a:tcPr marL="73065" marR="73065" marT="27398" marB="273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73065" marR="73065" marT="27398" marB="273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73065" marR="73065" marT="27398" marB="273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73065" marR="73065" marT="27398" marB="273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73065" marR="73065" marT="27398" marB="273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36704">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Опыт</a:t>
                      </a:r>
                      <a:r>
                        <a:rPr kumimoji="0" lang="en-US"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 / Experience</a:t>
                      </a:r>
                      <a:endParaRPr kumimoji="0" lang="ru-RU"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endParaRPr>
                    </a:p>
                  </a:txBody>
                  <a:tcPr marL="73065" marR="73065" marT="27398" marB="273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73065" marR="73065" marT="27398" marB="273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73065" marR="73065" marT="27398" marB="273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73065" marR="73065" marT="27398" marB="273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Char char="-"/>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73065" marR="73065" marT="27398" marB="2739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10" name="Прямоугольник 9"/>
          <p:cNvSpPr/>
          <p:nvPr/>
        </p:nvSpPr>
        <p:spPr>
          <a:xfrm>
            <a:off x="1632033" y="6601788"/>
            <a:ext cx="10556109" cy="246221"/>
          </a:xfrm>
          <a:prstGeom prst="rect">
            <a:avLst/>
          </a:prstGeom>
        </p:spPr>
        <p:txBody>
          <a:bodyPr wrap="square">
            <a:spAutoFit/>
          </a:bodyPr>
          <a:lstStyle/>
          <a:p>
            <a:pPr algn="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ООО "ДЖАК АВТОМОБИЛЬ“</a:t>
            </a:r>
            <a:r>
              <a:rPr lang="en-US" sz="1000" b="0" i="0" dirty="0">
                <a:solidFill>
                  <a:schemeClr val="bg1">
                    <a:lumMod val="50000"/>
                  </a:schemeClr>
                </a:solidFill>
                <a:effectLst/>
                <a:latin typeface="Times New Roman" panose="02020603050405020304" pitchFamily="18" charset="0"/>
                <a:cs typeface="Times New Roman" panose="02020603050405020304" pitchFamily="18" charset="0"/>
              </a:rPr>
              <a:t> </a:t>
            </a: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(ИНН 7709912680, адрес: 109004, РФ, г. Москва, ул. Товарищеский переулок, д. 31, стр. 5)</a:t>
            </a:r>
            <a:endParaRPr lang="ru-RU" sz="1000" dirty="0">
              <a:solidFill>
                <a:schemeClr val="bg1">
                  <a:lumMod val="50000"/>
                </a:schemeClr>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0473" y="5490347"/>
            <a:ext cx="1008000" cy="995305"/>
          </a:xfrm>
          <a:prstGeom prst="rect">
            <a:avLst/>
          </a:prstGeom>
        </p:spPr>
      </p:pic>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1580" y="5480700"/>
            <a:ext cx="1008000" cy="995305"/>
          </a:xfrm>
          <a:prstGeom prst="rect">
            <a:avLst/>
          </a:prstGeom>
        </p:spPr>
      </p:pic>
    </p:spTree>
    <p:extLst>
      <p:ext uri="{BB962C8B-B14F-4D97-AF65-F5344CB8AC3E}">
        <p14:creationId xmlns:p14="http://schemas.microsoft.com/office/powerpoint/2010/main" val="1752930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592001" y="0"/>
            <a:ext cx="1599999" cy="900000"/>
          </a:xfrm>
          <a:prstGeom prst="rect">
            <a:avLst/>
          </a:prstGeom>
        </p:spPr>
      </p:pic>
      <p:cxnSp>
        <p:nvCxnSpPr>
          <p:cNvPr id="3" name="Прямая соединительная линия 2"/>
          <p:cNvCxnSpPr/>
          <p:nvPr/>
        </p:nvCxnSpPr>
        <p:spPr>
          <a:xfrm flipH="1">
            <a:off x="451413" y="865275"/>
            <a:ext cx="11520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451413" y="218944"/>
            <a:ext cx="5327966" cy="523220"/>
          </a:xfrm>
          <a:prstGeom prst="rect">
            <a:avLst/>
          </a:prstGeom>
        </p:spPr>
        <p:txBody>
          <a:bodyPr wrap="square">
            <a:spAutoFit/>
          </a:bodyPr>
          <a:lstStyle/>
          <a:p>
            <a:pPr>
              <a:spcBef>
                <a:spcPts val="1200"/>
              </a:spcBef>
              <a:spcAft>
                <a:spcPts val="300"/>
              </a:spcAft>
            </a:pPr>
            <a:r>
              <a:rPr lang="ru-RU" sz="1400" b="1" dirty="0">
                <a:latin typeface="Times New Roman" panose="02020603050405020304" pitchFamily="18" charset="0"/>
                <a:ea typeface="SimSun" panose="02010600030101010101" pitchFamily="2" charset="-122"/>
              </a:rPr>
              <a:t>ИНФОРМАЦИЯ ОБ УЧРЕДИТЕЛЯХ КАНДИДАТА                                 </a:t>
            </a:r>
            <a:r>
              <a:rPr lang="en-US" sz="1400" b="1" dirty="0">
                <a:solidFill>
                  <a:schemeClr val="bg1">
                    <a:lumMod val="50000"/>
                  </a:schemeClr>
                </a:solidFill>
                <a:latin typeface="Times New Roman" panose="02020603050405020304" pitchFamily="18" charset="0"/>
                <a:ea typeface="SimSun" panose="02010600030101010101" pitchFamily="2" charset="-122"/>
              </a:rPr>
              <a:t>CANDIDATE SHAREHOLDERS GENERAL INFORMATION</a:t>
            </a:r>
            <a:endParaRPr lang="ru-RU" sz="2000" b="1" dirty="0">
              <a:solidFill>
                <a:schemeClr val="bg1">
                  <a:lumMod val="50000"/>
                </a:schemeClr>
              </a:solidFill>
              <a:effectLst/>
              <a:latin typeface="Times New Roman" panose="02020603050405020304" pitchFamily="18" charset="0"/>
              <a:ea typeface="SimSun" panose="02010600030101010101" pitchFamily="2" charset="-122"/>
            </a:endParaRPr>
          </a:p>
        </p:txBody>
      </p:sp>
      <p:sp>
        <p:nvSpPr>
          <p:cNvPr id="10" name="Прямоугольник 9"/>
          <p:cNvSpPr/>
          <p:nvPr/>
        </p:nvSpPr>
        <p:spPr>
          <a:xfrm>
            <a:off x="1632033" y="6601788"/>
            <a:ext cx="10556109" cy="246221"/>
          </a:xfrm>
          <a:prstGeom prst="rect">
            <a:avLst/>
          </a:prstGeom>
        </p:spPr>
        <p:txBody>
          <a:bodyPr wrap="square">
            <a:spAutoFit/>
          </a:bodyPr>
          <a:lstStyle/>
          <a:p>
            <a:pPr algn="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ООО "ДЖАК АВТОМОБИЛЬ“</a:t>
            </a:r>
            <a:r>
              <a:rPr lang="en-US" sz="1000" b="0" i="0" dirty="0">
                <a:solidFill>
                  <a:schemeClr val="bg1">
                    <a:lumMod val="50000"/>
                  </a:schemeClr>
                </a:solidFill>
                <a:effectLst/>
                <a:latin typeface="Times New Roman" panose="02020603050405020304" pitchFamily="18" charset="0"/>
                <a:cs typeface="Times New Roman" panose="02020603050405020304" pitchFamily="18" charset="0"/>
              </a:rPr>
              <a:t> </a:t>
            </a: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(ИНН 7709912680, адрес: 109004, РФ, г. Москва, ул. Товарищеский переулок, д. 31, стр. 5)</a:t>
            </a:r>
            <a:endParaRPr lang="ru-RU" sz="1000" dirty="0">
              <a:solidFill>
                <a:schemeClr val="bg1">
                  <a:lumMod val="50000"/>
                </a:schemeClr>
              </a:solidFill>
              <a:latin typeface="Times New Roman" panose="02020603050405020304" pitchFamily="18" charset="0"/>
              <a:cs typeface="Times New Roman" panose="02020603050405020304" pitchFamily="18" charset="0"/>
            </a:endParaRPr>
          </a:p>
        </p:txBody>
      </p:sp>
      <p:graphicFrame>
        <p:nvGraphicFramePr>
          <p:cNvPr id="13" name="Group 264"/>
          <p:cNvGraphicFramePr>
            <a:graphicFrameLocks noGrp="1"/>
          </p:cNvGraphicFramePr>
          <p:nvPr>
            <p:extLst>
              <p:ext uri="{D42A27DB-BD31-4B8C-83A1-F6EECF244321}">
                <p14:modId xmlns:p14="http://schemas.microsoft.com/office/powerpoint/2010/main" val="3279987306"/>
              </p:ext>
            </p:extLst>
          </p:nvPr>
        </p:nvGraphicFramePr>
        <p:xfrm>
          <a:off x="451413" y="1092973"/>
          <a:ext cx="11520000" cy="4925861"/>
        </p:xfrm>
        <a:graphic>
          <a:graphicData uri="http://schemas.openxmlformats.org/drawingml/2006/table">
            <a:tbl>
              <a:tblPr/>
              <a:tblGrid>
                <a:gridCol w="3291780">
                  <a:extLst>
                    <a:ext uri="{9D8B030D-6E8A-4147-A177-3AD203B41FA5}">
                      <a16:colId xmlns:a16="http://schemas.microsoft.com/office/drawing/2014/main" val="20000"/>
                    </a:ext>
                  </a:extLst>
                </a:gridCol>
                <a:gridCol w="2742740">
                  <a:extLst>
                    <a:ext uri="{9D8B030D-6E8A-4147-A177-3AD203B41FA5}">
                      <a16:colId xmlns:a16="http://schemas.microsoft.com/office/drawing/2014/main" val="20001"/>
                    </a:ext>
                  </a:extLst>
                </a:gridCol>
                <a:gridCol w="2742740">
                  <a:extLst>
                    <a:ext uri="{9D8B030D-6E8A-4147-A177-3AD203B41FA5}">
                      <a16:colId xmlns:a16="http://schemas.microsoft.com/office/drawing/2014/main" val="20002"/>
                    </a:ext>
                  </a:extLst>
                </a:gridCol>
                <a:gridCol w="2742740">
                  <a:extLst>
                    <a:ext uri="{9D8B030D-6E8A-4147-A177-3AD203B41FA5}">
                      <a16:colId xmlns:a16="http://schemas.microsoft.com/office/drawing/2014/main" val="20003"/>
                    </a:ext>
                  </a:extLst>
                </a:gridCol>
              </a:tblGrid>
              <a:tr h="376756">
                <a:tc gridSpan="4">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cap="none" normalizeH="0" baseline="0" dirty="0">
                          <a:ln>
                            <a:noFill/>
                          </a:ln>
                          <a:solidFill>
                            <a:schemeClr val="tx1"/>
                          </a:solidFill>
                          <a:effectLst/>
                          <a:latin typeface="Times New Roman" panose="02020603050405020304" pitchFamily="18" charset="0"/>
                          <a:ea typeface="Noto Sans Light" panose="020B0402040504020204" pitchFamily="34" charset="0"/>
                          <a:cs typeface="Times New Roman" panose="02020603050405020304" pitchFamily="18" charset="0"/>
                        </a:rPr>
                        <a:t>Учредители / </a:t>
                      </a:r>
                      <a:r>
                        <a:rPr kumimoji="0" lang="en-US" sz="1200" b="1" i="0" u="none" strike="noStrike" cap="none" normalizeH="0" baseline="0" dirty="0">
                          <a:ln>
                            <a:noFill/>
                          </a:ln>
                          <a:solidFill>
                            <a:schemeClr val="tx1"/>
                          </a:solidFill>
                          <a:effectLst/>
                          <a:latin typeface="Times New Roman" panose="02020603050405020304" pitchFamily="18" charset="0"/>
                          <a:ea typeface="Noto Sans Light" panose="020B0402040504020204" pitchFamily="34" charset="0"/>
                          <a:cs typeface="Times New Roman" panose="02020603050405020304" pitchFamily="18" charset="0"/>
                        </a:rPr>
                        <a:t>Shareholders</a:t>
                      </a:r>
                      <a:endParaRPr kumimoji="0" lang="ru-RU" sz="1200" b="1" i="0" u="none" strike="noStrike" cap="none" normalizeH="0" baseline="0" dirty="0">
                        <a:ln>
                          <a:noFill/>
                        </a:ln>
                        <a:solidFill>
                          <a:schemeClr val="tx1"/>
                        </a:solidFill>
                        <a:effectLst/>
                        <a:latin typeface="Times New Roman" panose="02020603050405020304" pitchFamily="18" charset="0"/>
                        <a:ea typeface="Noto Sans Light" panose="020B0402040504020204" pitchFamily="34" charset="0"/>
                        <a:cs typeface="Times New Roman" panose="02020603050405020304" pitchFamily="18" charset="0"/>
                      </a:endParaRPr>
                    </a:p>
                  </a:txBody>
                  <a:tcPr marL="55301" marR="55301" marT="20733" marB="20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541276">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ФИО / </a:t>
                      </a:r>
                      <a:r>
                        <a:rPr kumimoji="0" lang="en-US"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Full name</a:t>
                      </a:r>
                      <a:endParaRPr kumimoji="0" lang="ru-RU"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endParaRPr>
                    </a:p>
                  </a:txBody>
                  <a:tcPr marL="55301" marR="55301" marT="20733" marB="20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Noto Sans Light" panose="020B0402040504020204" pitchFamily="34" charset="0"/>
                        <a:cs typeface="Times New Roman" panose="02020603050405020304" pitchFamily="18" charset="0"/>
                      </a:endParaRPr>
                    </a:p>
                  </a:txBody>
                  <a:tcPr marL="55301" marR="55301" marT="20733" marB="20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Noto Sans Light" panose="020B0402040504020204" pitchFamily="34" charset="0"/>
                        <a:cs typeface="Times New Roman" panose="02020603050405020304" pitchFamily="18" charset="0"/>
                      </a:endParaRPr>
                    </a:p>
                  </a:txBody>
                  <a:tcPr marL="55301" marR="55301" marT="20733" marB="20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Noto Sans Light" panose="020B0402040504020204" pitchFamily="34" charset="0"/>
                        <a:cs typeface="Times New Roman" panose="02020603050405020304" pitchFamily="18" charset="0"/>
                      </a:endParaRPr>
                    </a:p>
                  </a:txBody>
                  <a:tcPr marL="55301" marR="55301" marT="20733" marB="20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41276">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Дата рождения</a:t>
                      </a:r>
                      <a:r>
                        <a:rPr kumimoji="0" lang="en-US"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 / Birthday date</a:t>
                      </a:r>
                      <a:endParaRPr kumimoji="0" lang="ru-RU"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endParaRPr>
                    </a:p>
                  </a:txBody>
                  <a:tcPr marL="55301" marR="55301" marT="20733" marB="20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Noto Sans Light" panose="020B0402040504020204" pitchFamily="34" charset="0"/>
                        <a:cs typeface="Times New Roman" panose="02020603050405020304" pitchFamily="18" charset="0"/>
                      </a:endParaRPr>
                    </a:p>
                  </a:txBody>
                  <a:tcPr marL="55301" marR="55301" marT="20733" marB="20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Noto Sans Light" panose="020B0402040504020204" pitchFamily="34" charset="0"/>
                        <a:cs typeface="Times New Roman" panose="02020603050405020304" pitchFamily="18" charset="0"/>
                      </a:endParaRPr>
                    </a:p>
                  </a:txBody>
                  <a:tcPr marL="55301" marR="55301" marT="20733" marB="20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Noto Sans Light" panose="020B0402040504020204" pitchFamily="34" charset="0"/>
                        <a:cs typeface="Times New Roman" panose="02020603050405020304" pitchFamily="18" charset="0"/>
                      </a:endParaRPr>
                    </a:p>
                  </a:txBody>
                  <a:tcPr marL="55301" marR="55301" marT="20733" marB="20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41276">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Сумма уставного капитала</a:t>
                      </a:r>
                      <a:r>
                        <a:rPr kumimoji="0" lang="en-US"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 / Stake capital</a:t>
                      </a:r>
                      <a:endParaRPr kumimoji="0" lang="ru-RU"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endParaRPr>
                    </a:p>
                  </a:txBody>
                  <a:tcPr marL="55301" marR="55301" marT="20733" marB="20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Noto Sans Light" panose="020B0402040504020204" pitchFamily="34" charset="0"/>
                        <a:cs typeface="Times New Roman" panose="02020603050405020304" pitchFamily="18" charset="0"/>
                      </a:endParaRPr>
                    </a:p>
                  </a:txBody>
                  <a:tcPr marL="55301" marR="55301" marT="20733" marB="20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Noto Sans Light" panose="020B0402040504020204" pitchFamily="34" charset="0"/>
                        <a:cs typeface="Times New Roman" panose="02020603050405020304" pitchFamily="18" charset="0"/>
                      </a:endParaRPr>
                    </a:p>
                  </a:txBody>
                  <a:tcPr marL="55301" marR="55301" marT="20733" marB="20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Noto Sans Light" panose="020B0402040504020204" pitchFamily="34" charset="0"/>
                        <a:cs typeface="Times New Roman" panose="02020603050405020304" pitchFamily="18" charset="0"/>
                      </a:endParaRPr>
                    </a:p>
                  </a:txBody>
                  <a:tcPr marL="55301" marR="55301" marT="20733" marB="20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41276">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a:t>
                      </a:r>
                      <a:endParaRPr kumimoji="0" lang="ru-RU"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endParaRPr>
                    </a:p>
                  </a:txBody>
                  <a:tcPr marL="55301" marR="55301" marT="20733" marB="20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Noto Sans Light" panose="020B0402040504020204" pitchFamily="34" charset="0"/>
                        <a:cs typeface="Times New Roman" panose="02020603050405020304" pitchFamily="18" charset="0"/>
                      </a:endParaRPr>
                    </a:p>
                  </a:txBody>
                  <a:tcPr marL="55301" marR="55301" marT="20733" marB="20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Noto Sans Light" panose="020B0402040504020204" pitchFamily="34" charset="0"/>
                        <a:cs typeface="Times New Roman" panose="02020603050405020304" pitchFamily="18" charset="0"/>
                      </a:endParaRPr>
                    </a:p>
                  </a:txBody>
                  <a:tcPr marL="55301" marR="55301" marT="20733" marB="20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Noto Sans Light" panose="020B0402040504020204" pitchFamily="34" charset="0"/>
                        <a:cs typeface="Times New Roman" panose="02020603050405020304" pitchFamily="18" charset="0"/>
                      </a:endParaRPr>
                    </a:p>
                  </a:txBody>
                  <a:tcPr marL="55301" marR="55301" marT="20733" marB="20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41276">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Сфера деятельности </a:t>
                      </a:r>
                      <a:r>
                        <a:rPr kumimoji="0" lang="en-US"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 Company profile</a:t>
                      </a:r>
                      <a:endParaRPr kumimoji="0" lang="ru-RU"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endParaRPr>
                    </a:p>
                  </a:txBody>
                  <a:tcPr marL="55301" marR="55301" marT="20733" marB="20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Noto Sans Light" panose="020B0402040504020204" pitchFamily="34" charset="0"/>
                        <a:cs typeface="Times New Roman" panose="02020603050405020304" pitchFamily="18" charset="0"/>
                      </a:endParaRPr>
                    </a:p>
                  </a:txBody>
                  <a:tcPr marL="55301" marR="55301" marT="20733" marB="20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Noto Sans Light" panose="020B0402040504020204" pitchFamily="34" charset="0"/>
                        <a:cs typeface="Times New Roman" panose="02020603050405020304" pitchFamily="18" charset="0"/>
                      </a:endParaRPr>
                    </a:p>
                  </a:txBody>
                  <a:tcPr marL="55301" marR="55301" marT="20733" marB="20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Noto Sans Light" panose="020B0402040504020204" pitchFamily="34" charset="0"/>
                        <a:cs typeface="Times New Roman" panose="02020603050405020304" pitchFamily="18" charset="0"/>
                      </a:endParaRPr>
                    </a:p>
                  </a:txBody>
                  <a:tcPr marL="55301" marR="55301" marT="20733" marB="20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8427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Фото</a:t>
                      </a:r>
                      <a:r>
                        <a:rPr kumimoji="0" lang="en-US"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 / Photo</a:t>
                      </a:r>
                      <a:endParaRPr kumimoji="0" lang="ru-RU"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endParaRPr>
                    </a:p>
                  </a:txBody>
                  <a:tcPr marL="55301" marR="55301" marT="20733" marB="20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200" b="0" i="0" u="none" strike="noStrike" cap="none" normalizeH="0" baseline="0" dirty="0">
                          <a:ln>
                            <a:noFill/>
                          </a:ln>
                          <a:solidFill>
                            <a:schemeClr val="tx1"/>
                          </a:solidFill>
                          <a:effectLst/>
                          <a:latin typeface="Times New Roman" panose="02020603050405020304" pitchFamily="18" charset="0"/>
                          <a:ea typeface="Noto Sans Light" panose="020B0402040504020204" pitchFamily="34" charset="0"/>
                          <a:cs typeface="Times New Roman" panose="02020603050405020304" pitchFamily="18" charset="0"/>
                        </a:rPr>
                        <a:t>фото</a:t>
                      </a:r>
                    </a:p>
                  </a:txBody>
                  <a:tcPr marL="55301" marR="55301" marT="20733" marB="20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ru-RU" sz="1200" b="0" i="0" u="none" strike="noStrike" kern="1200" cap="none" spc="0" normalizeH="0" baseline="0" noProof="0" dirty="0">
                          <a:ln>
                            <a:noFill/>
                          </a:ln>
                          <a:solidFill>
                            <a:schemeClr val="tx1"/>
                          </a:solidFill>
                          <a:effectLst/>
                          <a:uLnTx/>
                          <a:uFillTx/>
                          <a:latin typeface="Times New Roman" panose="02020603050405020304" pitchFamily="18" charset="0"/>
                          <a:ea typeface="Noto Sans Light" panose="020B0402040504020204" pitchFamily="34" charset="0"/>
                          <a:cs typeface="Times New Roman" panose="02020603050405020304" pitchFamily="18" charset="0"/>
                        </a:rPr>
                        <a:t>фото</a:t>
                      </a:r>
                    </a:p>
                  </a:txBody>
                  <a:tcPr marL="55301" marR="55301" marT="20733" marB="20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ru-RU" sz="1200" b="0" i="0" u="none" strike="noStrike" kern="1200" cap="none" spc="0" normalizeH="0" baseline="0" noProof="0" dirty="0">
                          <a:ln>
                            <a:noFill/>
                          </a:ln>
                          <a:solidFill>
                            <a:schemeClr val="tx1"/>
                          </a:solidFill>
                          <a:effectLst/>
                          <a:uLnTx/>
                          <a:uFillTx/>
                          <a:latin typeface="Times New Roman" panose="02020603050405020304" pitchFamily="18" charset="0"/>
                          <a:ea typeface="Noto Sans Light" panose="020B0402040504020204" pitchFamily="34" charset="0"/>
                          <a:cs typeface="Times New Roman" panose="02020603050405020304" pitchFamily="18" charset="0"/>
                        </a:rPr>
                        <a:t>фото</a:t>
                      </a:r>
                    </a:p>
                  </a:txBody>
                  <a:tcPr marL="55301" marR="55301" marT="20733" marB="20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pic>
        <p:nvPicPr>
          <p:cNvPr id="14" name="Рисунок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8166" y="4206409"/>
            <a:ext cx="1823820" cy="1800850"/>
          </a:xfrm>
          <a:prstGeom prst="ellipse">
            <a:avLst/>
          </a:prstGeom>
        </p:spPr>
      </p:pic>
      <p:pic>
        <p:nvPicPr>
          <p:cNvPr id="15" name="Рисунок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1719" y="4185185"/>
            <a:ext cx="1823820" cy="1800850"/>
          </a:xfrm>
          <a:prstGeom prst="ellipse">
            <a:avLst/>
          </a:prstGeom>
        </p:spPr>
      </p:pic>
      <p:pic>
        <p:nvPicPr>
          <p:cNvPr id="16" name="Рисунок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9995" y="4198685"/>
            <a:ext cx="1823820" cy="1800850"/>
          </a:xfrm>
          <a:prstGeom prst="ellipse">
            <a:avLst/>
          </a:prstGeom>
        </p:spPr>
      </p:pic>
    </p:spTree>
    <p:extLst>
      <p:ext uri="{BB962C8B-B14F-4D97-AF65-F5344CB8AC3E}">
        <p14:creationId xmlns:p14="http://schemas.microsoft.com/office/powerpoint/2010/main" val="1747565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592001" y="0"/>
            <a:ext cx="1599999" cy="900000"/>
          </a:xfrm>
          <a:prstGeom prst="rect">
            <a:avLst/>
          </a:prstGeom>
        </p:spPr>
      </p:pic>
      <p:cxnSp>
        <p:nvCxnSpPr>
          <p:cNvPr id="3" name="Прямая соединительная линия 2"/>
          <p:cNvCxnSpPr/>
          <p:nvPr/>
        </p:nvCxnSpPr>
        <p:spPr>
          <a:xfrm flipH="1">
            <a:off x="451413" y="865275"/>
            <a:ext cx="11520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451413" y="218944"/>
            <a:ext cx="5327966" cy="523220"/>
          </a:xfrm>
          <a:prstGeom prst="rect">
            <a:avLst/>
          </a:prstGeom>
        </p:spPr>
        <p:txBody>
          <a:bodyPr wrap="square">
            <a:spAutoFit/>
          </a:bodyPr>
          <a:lstStyle/>
          <a:p>
            <a:pPr>
              <a:spcBef>
                <a:spcPts val="1200"/>
              </a:spcBef>
              <a:spcAft>
                <a:spcPts val="300"/>
              </a:spcAft>
            </a:pPr>
            <a:r>
              <a:rPr lang="ru-RU" sz="1400" b="1" dirty="0">
                <a:latin typeface="Times New Roman" panose="02020603050405020304" pitchFamily="18" charset="0"/>
                <a:ea typeface="SimSun" panose="02010600030101010101" pitchFamily="2" charset="-122"/>
              </a:rPr>
              <a:t>ОРГАНИЗАЦИОННАЯ СТРУКТУРА ХОЛДИНГА                                     </a:t>
            </a:r>
            <a:r>
              <a:rPr lang="en-US" sz="1400" b="1" dirty="0">
                <a:solidFill>
                  <a:schemeClr val="bg1">
                    <a:lumMod val="50000"/>
                  </a:schemeClr>
                </a:solidFill>
                <a:latin typeface="Times New Roman" panose="02020603050405020304" pitchFamily="18" charset="0"/>
                <a:ea typeface="SimSun" panose="02010600030101010101" pitchFamily="2" charset="-122"/>
              </a:rPr>
              <a:t>HOLDING</a:t>
            </a:r>
            <a:r>
              <a:rPr lang="en-US" sz="1400" b="1" dirty="0">
                <a:latin typeface="Times New Roman" panose="02020603050405020304" pitchFamily="18" charset="0"/>
                <a:ea typeface="SimSun" panose="02010600030101010101" pitchFamily="2" charset="-122"/>
              </a:rPr>
              <a:t> </a:t>
            </a:r>
            <a:r>
              <a:rPr lang="en-US" sz="1400" b="1" dirty="0">
                <a:solidFill>
                  <a:schemeClr val="bg1">
                    <a:lumMod val="50000"/>
                  </a:schemeClr>
                </a:solidFill>
                <a:latin typeface="Times New Roman" panose="02020603050405020304" pitchFamily="18" charset="0"/>
                <a:ea typeface="SimSun" panose="02010600030101010101" pitchFamily="2" charset="-122"/>
              </a:rPr>
              <a:t>ORGANIZATION CHART</a:t>
            </a:r>
            <a:endParaRPr lang="ru-RU" sz="2000" b="1" dirty="0">
              <a:solidFill>
                <a:schemeClr val="bg1">
                  <a:lumMod val="50000"/>
                </a:schemeClr>
              </a:solidFill>
              <a:effectLst/>
              <a:latin typeface="Times New Roman" panose="02020603050405020304" pitchFamily="18" charset="0"/>
              <a:ea typeface="SimSun" panose="02010600030101010101" pitchFamily="2" charset="-122"/>
            </a:endParaRPr>
          </a:p>
        </p:txBody>
      </p:sp>
      <p:sp>
        <p:nvSpPr>
          <p:cNvPr id="10" name="Прямоугольник 9"/>
          <p:cNvSpPr/>
          <p:nvPr/>
        </p:nvSpPr>
        <p:spPr>
          <a:xfrm>
            <a:off x="1632033" y="6601788"/>
            <a:ext cx="10556109" cy="246221"/>
          </a:xfrm>
          <a:prstGeom prst="rect">
            <a:avLst/>
          </a:prstGeom>
        </p:spPr>
        <p:txBody>
          <a:bodyPr wrap="square">
            <a:spAutoFit/>
          </a:bodyPr>
          <a:lstStyle/>
          <a:p>
            <a:pPr algn="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ООО "ДЖАК АВТОМОБИЛЬ“</a:t>
            </a:r>
            <a:r>
              <a:rPr lang="en-US" sz="1000" b="0" i="0" dirty="0">
                <a:solidFill>
                  <a:schemeClr val="bg1">
                    <a:lumMod val="50000"/>
                  </a:schemeClr>
                </a:solidFill>
                <a:effectLst/>
                <a:latin typeface="Times New Roman" panose="02020603050405020304" pitchFamily="18" charset="0"/>
                <a:cs typeface="Times New Roman" panose="02020603050405020304" pitchFamily="18" charset="0"/>
              </a:rPr>
              <a:t> </a:t>
            </a: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(ИНН 7709912680, адрес: 109004, РФ, г. Москва, ул. Товарищеский переулок, д. 31, стр. 5)</a:t>
            </a:r>
            <a:endParaRPr lang="ru-RU" sz="1000" dirty="0">
              <a:solidFill>
                <a:schemeClr val="bg1">
                  <a:lumMod val="50000"/>
                </a:schemeClr>
              </a:solidFill>
              <a:latin typeface="Times New Roman" panose="02020603050405020304" pitchFamily="18" charset="0"/>
              <a:cs typeface="Times New Roman" panose="02020603050405020304" pitchFamily="18" charset="0"/>
            </a:endParaRPr>
          </a:p>
        </p:txBody>
      </p:sp>
      <p:pic>
        <p:nvPicPr>
          <p:cNvPr id="17" name="图片 1" descr="http://corporate.amiro.ru/_mod_files/ce_images/vi-ssheme.gif"/>
          <p:cNvPicPr/>
          <p:nvPr/>
        </p:nvPicPr>
        <p:blipFill>
          <a:blip r:embed="rId3">
            <a:extLst>
              <a:ext uri="{28A0092B-C50C-407E-A947-70E740481C1C}">
                <a14:useLocalDpi xmlns:a14="http://schemas.microsoft.com/office/drawing/2010/main" val="0"/>
              </a:ext>
            </a:extLst>
          </a:blip>
          <a:srcRect/>
          <a:stretch>
            <a:fillRect/>
          </a:stretch>
        </p:blipFill>
        <p:spPr bwMode="auto">
          <a:xfrm>
            <a:off x="2331965" y="1259345"/>
            <a:ext cx="7776000" cy="4716000"/>
          </a:xfrm>
          <a:prstGeom prst="rect">
            <a:avLst/>
          </a:prstGeom>
          <a:noFill/>
          <a:ln w="9525">
            <a:noFill/>
            <a:miter lim="800000"/>
            <a:headEnd/>
            <a:tailEnd/>
          </a:ln>
        </p:spPr>
      </p:pic>
    </p:spTree>
    <p:extLst>
      <p:ext uri="{BB962C8B-B14F-4D97-AF65-F5344CB8AC3E}">
        <p14:creationId xmlns:p14="http://schemas.microsoft.com/office/powerpoint/2010/main" val="828438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592001" y="0"/>
            <a:ext cx="1599999" cy="900000"/>
          </a:xfrm>
          <a:prstGeom prst="rect">
            <a:avLst/>
          </a:prstGeom>
        </p:spPr>
      </p:pic>
      <p:cxnSp>
        <p:nvCxnSpPr>
          <p:cNvPr id="3" name="Прямая соединительная линия 2"/>
          <p:cNvCxnSpPr/>
          <p:nvPr/>
        </p:nvCxnSpPr>
        <p:spPr>
          <a:xfrm flipH="1">
            <a:off x="451413" y="865275"/>
            <a:ext cx="11520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451413" y="218944"/>
            <a:ext cx="5327966" cy="523220"/>
          </a:xfrm>
          <a:prstGeom prst="rect">
            <a:avLst/>
          </a:prstGeom>
        </p:spPr>
        <p:txBody>
          <a:bodyPr wrap="square">
            <a:spAutoFit/>
          </a:bodyPr>
          <a:lstStyle/>
          <a:p>
            <a:pPr>
              <a:spcBef>
                <a:spcPts val="1200"/>
              </a:spcBef>
              <a:spcAft>
                <a:spcPts val="300"/>
              </a:spcAft>
            </a:pPr>
            <a:r>
              <a:rPr lang="ru-RU" sz="1400" b="1" dirty="0">
                <a:latin typeface="Times New Roman" panose="02020603050405020304" pitchFamily="18" charset="0"/>
                <a:ea typeface="SimSun" panose="02010600030101010101" pitchFamily="2" charset="-122"/>
              </a:rPr>
              <a:t>ОРГАНИЗАЦИОННАЯ СТРУКТУРА КОМПАНИИ </a:t>
            </a:r>
            <a:r>
              <a:rPr lang="en-US" sz="1400" b="1" dirty="0">
                <a:latin typeface="Times New Roman" panose="02020603050405020304" pitchFamily="18" charset="0"/>
                <a:ea typeface="SimSun" panose="02010600030101010101" pitchFamily="2" charset="-122"/>
              </a:rPr>
              <a:t> </a:t>
            </a:r>
            <a:r>
              <a:rPr lang="en-US" sz="1400" b="1" dirty="0">
                <a:solidFill>
                  <a:schemeClr val="bg1">
                    <a:lumMod val="50000"/>
                  </a:schemeClr>
                </a:solidFill>
                <a:latin typeface="Times New Roman" panose="02020603050405020304" pitchFamily="18" charset="0"/>
                <a:ea typeface="SimSun" panose="02010600030101010101" pitchFamily="2" charset="-122"/>
              </a:rPr>
              <a:t>COMPANY ORGANIZATION CHART</a:t>
            </a:r>
            <a:endParaRPr lang="ru-RU" sz="2000" b="1" dirty="0">
              <a:solidFill>
                <a:schemeClr val="bg1">
                  <a:lumMod val="50000"/>
                </a:schemeClr>
              </a:solidFill>
              <a:effectLst/>
              <a:latin typeface="Times New Roman" panose="02020603050405020304" pitchFamily="18" charset="0"/>
              <a:ea typeface="SimSun" panose="02010600030101010101" pitchFamily="2" charset="-122"/>
            </a:endParaRPr>
          </a:p>
        </p:txBody>
      </p:sp>
      <p:sp>
        <p:nvSpPr>
          <p:cNvPr id="10" name="Прямоугольник 9"/>
          <p:cNvSpPr/>
          <p:nvPr/>
        </p:nvSpPr>
        <p:spPr>
          <a:xfrm>
            <a:off x="1632033" y="6601788"/>
            <a:ext cx="10556109" cy="246221"/>
          </a:xfrm>
          <a:prstGeom prst="rect">
            <a:avLst/>
          </a:prstGeom>
        </p:spPr>
        <p:txBody>
          <a:bodyPr wrap="square">
            <a:spAutoFit/>
          </a:bodyPr>
          <a:lstStyle/>
          <a:p>
            <a:pPr algn="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ООО "ДЖАК АВТОМОБИЛЬ“</a:t>
            </a:r>
            <a:r>
              <a:rPr lang="en-US" sz="1000" b="0" i="0" dirty="0">
                <a:solidFill>
                  <a:schemeClr val="bg1">
                    <a:lumMod val="50000"/>
                  </a:schemeClr>
                </a:solidFill>
                <a:effectLst/>
                <a:latin typeface="Times New Roman" panose="02020603050405020304" pitchFamily="18" charset="0"/>
                <a:cs typeface="Times New Roman" panose="02020603050405020304" pitchFamily="18" charset="0"/>
              </a:rPr>
              <a:t> </a:t>
            </a: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(ИНН 7709912680, адрес: 109004, РФ, г. Москва, ул. Товарищеский переулок, д. 31, стр. 5)</a:t>
            </a:r>
            <a:endParaRPr lang="ru-RU" sz="1000" dirty="0">
              <a:solidFill>
                <a:schemeClr val="bg1">
                  <a:lumMod val="50000"/>
                </a:schemeClr>
              </a:solidFill>
              <a:latin typeface="Times New Roman" panose="02020603050405020304" pitchFamily="18" charset="0"/>
              <a:cs typeface="Times New Roman" panose="02020603050405020304" pitchFamily="18" charset="0"/>
            </a:endParaRPr>
          </a:p>
        </p:txBody>
      </p:sp>
      <p:pic>
        <p:nvPicPr>
          <p:cNvPr id="7" name="图片 2" descr="http://www.bankreferatov.ru/Images/48/C325729F00717F7B43257B0B0009CE48/%D0%A3%D1%87%D0%B5%D1%82%20%D1%82%D1%80%D1%83%D0%B4%D0%B0%20%D0%B8%20%D0%B7%D0%B0%D1%80%D0%B0%D0%B1%D0%BE%D1%82%D0%BD%D0%BE%D0%B9%20%D0%BF%D0%BB%D0%B0%D1%82%D1%8B%20%D0%BD%D0%B0%20%D0%9E%D0%9E%D0%9E%20%D0%90%D0%B2%D1%82%D0%BE%D0%BC%D0%BE%D0%B1%D0%B8%D0%BB%D0%B8%20%D0%91%D0%B0%D0%B2%D0%B0%D1%80%D0%B8%D0%B8.doc/img1.gif"/>
          <p:cNvPicPr/>
          <p:nvPr/>
        </p:nvPicPr>
        <p:blipFill rotWithShape="1">
          <a:blip r:embed="rId3" cstate="print">
            <a:extLst>
              <a:ext uri="{28A0092B-C50C-407E-A947-70E740481C1C}">
                <a14:useLocalDpi xmlns:a14="http://schemas.microsoft.com/office/drawing/2010/main" val="0"/>
              </a:ext>
            </a:extLst>
          </a:blip>
          <a:srcRect l="635" t="687"/>
          <a:stretch/>
        </p:blipFill>
        <p:spPr bwMode="auto">
          <a:xfrm>
            <a:off x="2395958" y="1145894"/>
            <a:ext cx="8280000" cy="4683630"/>
          </a:xfrm>
          <a:prstGeom prst="rect">
            <a:avLst/>
          </a:prstGeom>
          <a:noFill/>
          <a:ln w="9525">
            <a:noFill/>
            <a:miter lim="800000"/>
            <a:headEnd/>
            <a:tailEnd/>
          </a:ln>
        </p:spPr>
      </p:pic>
    </p:spTree>
    <p:extLst>
      <p:ext uri="{BB962C8B-B14F-4D97-AF65-F5344CB8AC3E}">
        <p14:creationId xmlns:p14="http://schemas.microsoft.com/office/powerpoint/2010/main" val="3877345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592001" y="0"/>
            <a:ext cx="1599999" cy="900000"/>
          </a:xfrm>
          <a:prstGeom prst="rect">
            <a:avLst/>
          </a:prstGeom>
        </p:spPr>
      </p:pic>
      <p:cxnSp>
        <p:nvCxnSpPr>
          <p:cNvPr id="3" name="Прямая соединительная линия 2"/>
          <p:cNvCxnSpPr/>
          <p:nvPr/>
        </p:nvCxnSpPr>
        <p:spPr>
          <a:xfrm flipH="1">
            <a:off x="451413" y="865275"/>
            <a:ext cx="11520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451413" y="218944"/>
            <a:ext cx="5764192" cy="523220"/>
          </a:xfrm>
          <a:prstGeom prst="rect">
            <a:avLst/>
          </a:prstGeom>
        </p:spPr>
        <p:txBody>
          <a:bodyPr wrap="square">
            <a:spAutoFit/>
          </a:bodyPr>
          <a:lstStyle/>
          <a:p>
            <a:pPr>
              <a:spcBef>
                <a:spcPts val="1200"/>
              </a:spcBef>
              <a:spcAft>
                <a:spcPts val="300"/>
              </a:spcAft>
            </a:pPr>
            <a:r>
              <a:rPr lang="ru-RU" sz="1400" b="1" dirty="0">
                <a:latin typeface="Times New Roman" panose="02020603050405020304" pitchFamily="18" charset="0"/>
                <a:ea typeface="SimSun" panose="02010600030101010101" pitchFamily="2" charset="-122"/>
              </a:rPr>
              <a:t>ИНФОРМАЦИЯ ПО СУЩЕСТВУЮЩЕМУ БИЗНЕСУ               </a:t>
            </a:r>
            <a:r>
              <a:rPr lang="en-US" sz="1400" b="1" dirty="0">
                <a:solidFill>
                  <a:schemeClr val="bg1">
                    <a:lumMod val="50000"/>
                  </a:schemeClr>
                </a:solidFill>
                <a:latin typeface="Times New Roman" panose="02020603050405020304" pitchFamily="18" charset="0"/>
                <a:ea typeface="SimSun" panose="02010600030101010101" pitchFamily="2" charset="-122"/>
              </a:rPr>
              <a:t>CURRENT BUSINESS PROFILE</a:t>
            </a:r>
            <a:endParaRPr lang="ru-RU" sz="2000" b="1" dirty="0">
              <a:solidFill>
                <a:schemeClr val="bg1">
                  <a:lumMod val="50000"/>
                </a:schemeClr>
              </a:solidFill>
              <a:effectLst/>
              <a:latin typeface="Times New Roman" panose="02020603050405020304" pitchFamily="18" charset="0"/>
              <a:ea typeface="SimSun" panose="02010600030101010101" pitchFamily="2" charset="-122"/>
            </a:endParaRPr>
          </a:p>
        </p:txBody>
      </p:sp>
      <p:sp>
        <p:nvSpPr>
          <p:cNvPr id="10" name="Прямоугольник 9"/>
          <p:cNvSpPr/>
          <p:nvPr/>
        </p:nvSpPr>
        <p:spPr>
          <a:xfrm>
            <a:off x="1632033" y="6601788"/>
            <a:ext cx="10556109" cy="246221"/>
          </a:xfrm>
          <a:prstGeom prst="rect">
            <a:avLst/>
          </a:prstGeom>
        </p:spPr>
        <p:txBody>
          <a:bodyPr wrap="square">
            <a:spAutoFit/>
          </a:bodyPr>
          <a:lstStyle/>
          <a:p>
            <a:pPr algn="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ООО "ДЖАК АВТОМОБИЛЬ“</a:t>
            </a:r>
            <a:r>
              <a:rPr lang="en-US" sz="1000" b="0" i="0" dirty="0">
                <a:solidFill>
                  <a:schemeClr val="bg1">
                    <a:lumMod val="50000"/>
                  </a:schemeClr>
                </a:solidFill>
                <a:effectLst/>
                <a:latin typeface="Times New Roman" panose="02020603050405020304" pitchFamily="18" charset="0"/>
                <a:cs typeface="Times New Roman" panose="02020603050405020304" pitchFamily="18" charset="0"/>
              </a:rPr>
              <a:t> </a:t>
            </a: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(ИНН 7709912680, адрес: 109004, РФ, г. Москва, ул. Товарищеский переулок, д. 31, стр. 5)</a:t>
            </a:r>
            <a:endParaRPr lang="ru-RU" sz="1000" dirty="0">
              <a:solidFill>
                <a:schemeClr val="bg1">
                  <a:lumMod val="50000"/>
                </a:schemeClr>
              </a:solidFill>
              <a:latin typeface="Times New Roman" panose="02020603050405020304" pitchFamily="18" charset="0"/>
              <a:cs typeface="Times New Roman" panose="02020603050405020304" pitchFamily="18" charset="0"/>
            </a:endParaRPr>
          </a:p>
        </p:txBody>
      </p:sp>
      <p:graphicFrame>
        <p:nvGraphicFramePr>
          <p:cNvPr id="8" name="Group 106"/>
          <p:cNvGraphicFramePr>
            <a:graphicFrameLocks noGrp="1"/>
          </p:cNvGraphicFramePr>
          <p:nvPr>
            <p:extLst>
              <p:ext uri="{D42A27DB-BD31-4B8C-83A1-F6EECF244321}">
                <p14:modId xmlns:p14="http://schemas.microsoft.com/office/powerpoint/2010/main" val="209189541"/>
              </p:ext>
            </p:extLst>
          </p:nvPr>
        </p:nvGraphicFramePr>
        <p:xfrm>
          <a:off x="451413" y="988385"/>
          <a:ext cx="11520000" cy="5506771"/>
        </p:xfrm>
        <a:graphic>
          <a:graphicData uri="http://schemas.openxmlformats.org/drawingml/2006/table">
            <a:tbl>
              <a:tblPr/>
              <a:tblGrid>
                <a:gridCol w="2831153">
                  <a:extLst>
                    <a:ext uri="{9D8B030D-6E8A-4147-A177-3AD203B41FA5}">
                      <a16:colId xmlns:a16="http://schemas.microsoft.com/office/drawing/2014/main" val="20000"/>
                    </a:ext>
                  </a:extLst>
                </a:gridCol>
                <a:gridCol w="2077361">
                  <a:extLst>
                    <a:ext uri="{9D8B030D-6E8A-4147-A177-3AD203B41FA5}">
                      <a16:colId xmlns:a16="http://schemas.microsoft.com/office/drawing/2014/main" val="20001"/>
                    </a:ext>
                  </a:extLst>
                </a:gridCol>
                <a:gridCol w="2211616">
                  <a:extLst>
                    <a:ext uri="{9D8B030D-6E8A-4147-A177-3AD203B41FA5}">
                      <a16:colId xmlns:a16="http://schemas.microsoft.com/office/drawing/2014/main" val="20002"/>
                    </a:ext>
                  </a:extLst>
                </a:gridCol>
                <a:gridCol w="2199935">
                  <a:extLst>
                    <a:ext uri="{9D8B030D-6E8A-4147-A177-3AD203B41FA5}">
                      <a16:colId xmlns:a16="http://schemas.microsoft.com/office/drawing/2014/main" val="20003"/>
                    </a:ext>
                  </a:extLst>
                </a:gridCol>
                <a:gridCol w="2199935">
                  <a:extLst>
                    <a:ext uri="{9D8B030D-6E8A-4147-A177-3AD203B41FA5}">
                      <a16:colId xmlns:a16="http://schemas.microsoft.com/office/drawing/2014/main" val="20004"/>
                    </a:ext>
                  </a:extLst>
                </a:gridCol>
              </a:tblGrid>
              <a:tr h="459776">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altLang="ko-KR"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Бренды в портфолио кандидата</a:t>
                      </a:r>
                      <a:r>
                        <a:rPr kumimoji="0" lang="en-US" altLang="ko-KR"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 / Brands in portfolio</a:t>
                      </a:r>
                      <a:endParaRPr kumimoji="0" lang="ko-KR" altLang="en-US"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endParaRPr>
                    </a:p>
                  </a:txBody>
                  <a:tcPr marL="108000" marR="57812" marT="21675" marB="21675"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altLang="ko-KR"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Brand Name 1</a:t>
                      </a:r>
                    </a:p>
                  </a:txBody>
                  <a:tcPr marL="57812" marR="57812" marT="21675" marB="216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altLang="ko-KR"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Brand Name 2</a:t>
                      </a:r>
                    </a:p>
                  </a:txBody>
                  <a:tcPr marL="57812" marR="57812" marT="21675" marB="216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altLang="ko-KR"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Brand Name 3</a:t>
                      </a:r>
                    </a:p>
                  </a:txBody>
                  <a:tcPr marL="57812" marR="57812" marT="21675" marB="216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altLang="ko-KR"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Brand Name 4</a:t>
                      </a:r>
                    </a:p>
                  </a:txBody>
                  <a:tcPr marL="57812" marR="57812" marT="21675" marB="21675"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59776">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altLang="ko-KR"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Начало    деятельности</a:t>
                      </a:r>
                      <a:r>
                        <a:rPr kumimoji="0" lang="en-US" altLang="ko-KR"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 / Start of operation</a:t>
                      </a:r>
                    </a:p>
                  </a:txBody>
                  <a:tcPr marL="108000" marR="0" marT="0" marB="0"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ДД/ММ/ГГГГ</a:t>
                      </a:r>
                      <a:endParaRPr kumimoji="0" lang="en-US"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57812" marR="578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ДД/ММ/ГГГГ</a:t>
                      </a: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57812" marR="578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ДД/ММ/ГГГГ</a:t>
                      </a: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57812" marR="578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ДД/ММ/ГГГГ</a:t>
                      </a: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57812" marR="57812" marT="0" marB="0"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459776">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altLang="ko-KR"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Площадь Шоурума </a:t>
                      </a:r>
                      <a:r>
                        <a:rPr kumimoji="0" lang="en-US" altLang="ko-KR"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 </a:t>
                      </a:r>
                      <a:r>
                        <a:rPr kumimoji="0" lang="ru-RU" altLang="ko-KR"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сервиса</a:t>
                      </a:r>
                      <a:r>
                        <a:rPr kumimoji="0" lang="en-US" altLang="ko-KR"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 / Showroom / service area </a:t>
                      </a:r>
                      <a:endParaRPr kumimoji="0" lang="ko-KR" altLang="en-US"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endParaRPr>
                    </a:p>
                  </a:txBody>
                  <a:tcPr marL="108000" marR="0" marT="0" marB="0"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___</a:t>
                      </a:r>
                      <a:r>
                        <a:rPr kumimoji="0" lang="en-US"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a:t>
                      </a:r>
                      <a:r>
                        <a:rPr kumimoji="0" lang="ru-RU"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___</a:t>
                      </a:r>
                      <a:r>
                        <a:rPr kumimoji="0" lang="en-US"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a:t>
                      </a:r>
                    </a:p>
                  </a:txBody>
                  <a:tcPr marL="57812" marR="578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___</a:t>
                      </a:r>
                      <a:r>
                        <a:rPr kumimoji="0" lang="en-US"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a:t>
                      </a:r>
                      <a:r>
                        <a:rPr kumimoji="0" lang="ru-RU"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___</a:t>
                      </a:r>
                      <a:r>
                        <a:rPr kumimoji="0" lang="en-US"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a:t>
                      </a: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57812" marR="578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___</a:t>
                      </a:r>
                      <a:r>
                        <a:rPr kumimoji="0" lang="en-US"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a:t>
                      </a:r>
                      <a:r>
                        <a:rPr kumimoji="0" lang="ru-RU"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___</a:t>
                      </a:r>
                      <a:r>
                        <a:rPr kumimoji="0" lang="en-US"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a:t>
                      </a: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57812" marR="578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___</a:t>
                      </a:r>
                      <a:r>
                        <a:rPr kumimoji="0" lang="en-US"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a:t>
                      </a:r>
                      <a:r>
                        <a:rPr kumimoji="0" lang="ru-RU"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___</a:t>
                      </a:r>
                      <a:r>
                        <a:rPr kumimoji="0" lang="en-US"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a:t>
                      </a: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57812" marR="57812" marT="0" marB="0"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605309">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altLang="ko-KR"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Тип дилерского центра</a:t>
                      </a:r>
                      <a:r>
                        <a:rPr kumimoji="0" lang="en-US" altLang="ko-KR"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 / Type of DC</a:t>
                      </a:r>
                      <a:endParaRPr kumimoji="0" lang="ko-KR" altLang="en-US"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endParaRPr>
                    </a:p>
                  </a:txBody>
                  <a:tcPr marL="108000" marR="0" marT="0" marB="0"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Отдельно стоящий</a:t>
                      </a:r>
                      <a:r>
                        <a:rPr kumimoji="0" lang="en-US"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a:t>
                      </a: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ru-RU"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Мульти бренд</a:t>
                      </a:r>
                      <a:endParaRPr kumimoji="0" lang="en-US"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altLang="ko-KR"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Mono / </a:t>
                      </a:r>
                      <a:r>
                        <a:rPr kumimoji="0" lang="en-US" altLang="ko-KR" sz="1200" b="1" i="0" u="none" strike="noStrike" cap="none" normalizeH="0" baseline="0" dirty="0" err="1">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Multy</a:t>
                      </a:r>
                      <a:r>
                        <a:rPr kumimoji="0" lang="en-US" altLang="ko-KR"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endParaRPr kumimoji="0" lang="en-US"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57812" marR="578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ru-RU"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Отдельно стоящий</a:t>
                      </a:r>
                      <a:r>
                        <a:rPr kumimoji="0" lang="en-US"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a:t>
                      </a: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ru-RU"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Мульти бренд</a:t>
                      </a:r>
                      <a:endParaRPr kumimoji="0" lang="en-US"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altLang="ko-KR"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Mono / </a:t>
                      </a:r>
                      <a:r>
                        <a:rPr kumimoji="0" lang="en-US" altLang="ko-KR" sz="1200" b="1" i="0" u="none" strike="noStrike" cap="none" normalizeH="0" baseline="0" dirty="0" err="1">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Multy</a:t>
                      </a:r>
                      <a:r>
                        <a:rPr kumimoji="0" lang="en-US" altLang="ko-KR"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p>
                  </a:txBody>
                  <a:tcPr marL="57812" marR="578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ru-RU"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Отдельно стоящий</a:t>
                      </a:r>
                      <a:r>
                        <a:rPr kumimoji="0" lang="en-US"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a:t>
                      </a: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ru-RU"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Мульти бренд</a:t>
                      </a:r>
                      <a:endParaRPr kumimoji="0" lang="en-US"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altLang="ko-KR"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Mono / </a:t>
                      </a:r>
                      <a:r>
                        <a:rPr kumimoji="0" lang="en-US" altLang="ko-KR" sz="1200" b="1" i="0" u="none" strike="noStrike" cap="none" normalizeH="0" baseline="0" dirty="0" err="1">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Multy</a:t>
                      </a:r>
                      <a:r>
                        <a:rPr kumimoji="0" lang="en-US" altLang="ko-KR"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endParaRPr kumimoji="0" lang="en-US"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57812" marR="578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ru-RU"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Отдельно стоящий</a:t>
                      </a:r>
                      <a:r>
                        <a:rPr kumimoji="0" lang="en-US"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a:t>
                      </a: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ru-RU"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Мульти бренд</a:t>
                      </a:r>
                      <a:endParaRPr kumimoji="0" lang="en-US"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altLang="ko-KR"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Mono / </a:t>
                      </a:r>
                      <a:r>
                        <a:rPr kumimoji="0" lang="en-US" altLang="ko-KR" sz="1200" b="1" i="0" u="none" strike="noStrike" cap="none" normalizeH="0" baseline="0" dirty="0" err="1">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Multy</a:t>
                      </a:r>
                      <a:endParaRPr kumimoji="0" lang="en-US" altLang="ko-KR" sz="1200" b="1"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57812" marR="57812" marT="0" marB="0"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459776">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altLang="ko-KR"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Продажи </a:t>
                      </a:r>
                      <a:r>
                        <a:rPr kumimoji="0" lang="en-US" altLang="ko-KR"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2021</a:t>
                      </a:r>
                      <a:r>
                        <a:rPr kumimoji="0" lang="ru-RU" altLang="ko-KR"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 шт.</a:t>
                      </a:r>
                      <a:r>
                        <a:rPr kumimoji="0" lang="en-US" altLang="ko-KR"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 / Sales 2021, units</a:t>
                      </a:r>
                    </a:p>
                  </a:txBody>
                  <a:tcPr marL="108000" marR="0" marT="0" marB="0"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n-US"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57812" marR="578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57812" marR="578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57812" marR="578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57812" marR="57812" marT="0" marB="0"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59776">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altLang="ko-KR"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Продажи </a:t>
                      </a:r>
                      <a:r>
                        <a:rPr kumimoji="0" lang="en-US" altLang="ko-KR"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2022</a:t>
                      </a:r>
                      <a:r>
                        <a:rPr kumimoji="0" lang="ru-RU" altLang="ko-KR"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 шт. </a:t>
                      </a:r>
                      <a:r>
                        <a:rPr kumimoji="0" lang="en-US" altLang="ko-KR"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 Sales 2022, units</a:t>
                      </a:r>
                    </a:p>
                  </a:txBody>
                  <a:tcPr marL="108000" marR="0" marT="0" marB="0"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n-US"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57812" marR="578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57812" marR="578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57812" marR="578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57812" marR="57812" marT="0" marB="0"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459776">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altLang="ko-KR"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Продажи </a:t>
                      </a:r>
                      <a:r>
                        <a:rPr kumimoji="0" lang="en-US" altLang="ko-KR"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2023, </a:t>
                      </a:r>
                      <a:r>
                        <a:rPr kumimoji="0" lang="ru-RU" altLang="ko-KR"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 шт.</a:t>
                      </a:r>
                      <a:r>
                        <a:rPr kumimoji="0" lang="en-US" altLang="ko-KR"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 / Sales 2023, units</a:t>
                      </a:r>
                      <a:endParaRPr kumimoji="0" lang="ko-KR" altLang="en-US"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endParaRPr>
                    </a:p>
                  </a:txBody>
                  <a:tcPr marL="108000" marR="0" marT="0" marB="0"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n-US"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57812" marR="578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57812" marR="578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57812" marR="578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57812" marR="57812" marT="0" marB="0"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459776">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altLang="ko-KR"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Кол-во сотрудников</a:t>
                      </a:r>
                      <a:r>
                        <a:rPr kumimoji="0" lang="en-US" altLang="ko-KR"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 / Q-ty of employees</a:t>
                      </a:r>
                    </a:p>
                  </a:txBody>
                  <a:tcPr marL="108000" marR="0" marT="0" marB="0"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n-US"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57812" marR="578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57812" marR="578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57812" marR="578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ru-RU"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57812" marR="57812" marT="0" marB="0"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459776">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altLang="ko-KR"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Коэффициент текучести кадров (%)</a:t>
                      </a:r>
                      <a:r>
                        <a:rPr kumimoji="0" lang="en-US" altLang="ko-KR"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 / Employees  turnover ratio (%)</a:t>
                      </a:r>
                    </a:p>
                  </a:txBody>
                  <a:tcPr marL="108000" marR="0" marT="0" marB="0"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n-US"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57812" marR="578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endParaRPr kumimoji="0" lang="en-US"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57812" marR="578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endParaRPr kumimoji="0" lang="en-US"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57812" marR="578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endParaRPr kumimoji="0" lang="en-US"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57812" marR="57812" marT="0" marB="0"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459776">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altLang="ko-KR"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Наличие инвестиционных обязательств / </a:t>
                      </a:r>
                      <a:r>
                        <a:rPr kumimoji="0" lang="en-US" altLang="ko-KR"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Investment obligations</a:t>
                      </a:r>
                    </a:p>
                  </a:txBody>
                  <a:tcPr marL="108000" marR="0" marT="0" marB="0"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a:t>
                      </a:r>
                      <a:r>
                        <a:rPr kumimoji="0" lang="ru-RU"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да</a:t>
                      </a:r>
                      <a:r>
                        <a:rPr kumimoji="0" lang="en-US"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a:t>
                      </a:r>
                      <a:r>
                        <a:rPr kumimoji="0" lang="ru-RU"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нет</a:t>
                      </a:r>
                      <a:r>
                        <a:rPr kumimoji="0" lang="en-US"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a:t>
                      </a:r>
                    </a:p>
                  </a:txBody>
                  <a:tcPr marL="57812" marR="578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a:t>
                      </a:r>
                      <a:r>
                        <a:rPr kumimoji="0" lang="ru-RU"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да</a:t>
                      </a:r>
                      <a:r>
                        <a:rPr kumimoji="0" lang="en-US"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a:t>
                      </a:r>
                      <a:r>
                        <a:rPr kumimoji="0" lang="ru-RU"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нет</a:t>
                      </a:r>
                      <a:r>
                        <a:rPr kumimoji="0" lang="en-US"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a:t>
                      </a:r>
                    </a:p>
                  </a:txBody>
                  <a:tcPr marL="57812" marR="578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a:t>
                      </a:r>
                      <a:r>
                        <a:rPr kumimoji="0" lang="ru-RU"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да</a:t>
                      </a:r>
                      <a:r>
                        <a:rPr kumimoji="0" lang="en-US"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a:t>
                      </a:r>
                      <a:r>
                        <a:rPr kumimoji="0" lang="ru-RU"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нет</a:t>
                      </a:r>
                      <a:r>
                        <a:rPr kumimoji="0" lang="en-US"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a:t>
                      </a:r>
                    </a:p>
                  </a:txBody>
                  <a:tcPr marL="57812" marR="578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a:t>
                      </a:r>
                      <a:r>
                        <a:rPr kumimoji="0" lang="ru-RU"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да</a:t>
                      </a:r>
                      <a:r>
                        <a:rPr kumimoji="0" lang="en-US"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a:t>
                      </a:r>
                      <a:r>
                        <a:rPr kumimoji="0" lang="ru-RU"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нет</a:t>
                      </a:r>
                      <a:r>
                        <a:rPr kumimoji="0" lang="en-US"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a:t>
                      </a:r>
                    </a:p>
                  </a:txBody>
                  <a:tcPr marL="57812" marR="57812" marT="0" marB="0"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74699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ru-RU" altLang="ko-KR"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Фото</a:t>
                      </a:r>
                      <a:r>
                        <a:rPr kumimoji="0" lang="en-US" altLang="ko-KR" sz="1200" b="1" i="0" u="none" strike="noStrike" kern="1200" cap="none" spc="0" normalizeH="0" baseline="0" dirty="0">
                          <a:ln>
                            <a:noFill/>
                          </a:ln>
                          <a:solidFill>
                            <a:schemeClr val="tx1"/>
                          </a:solidFill>
                          <a:effectLst/>
                          <a:uFillTx/>
                          <a:latin typeface="Times New Roman" panose="02020603050405020304" pitchFamily="18" charset="0"/>
                          <a:ea typeface="+mn-ea"/>
                          <a:cs typeface="Times New Roman" panose="02020603050405020304" pitchFamily="18" charset="0"/>
                        </a:rPr>
                        <a:t> / Photo</a:t>
                      </a:r>
                    </a:p>
                  </a:txBody>
                  <a:tcPr marL="108000" marR="57812" marT="0" marB="0" anchor="ctr" horzOverflow="overflow">
                    <a:lnL w="9525"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n-US"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57812" marR="578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n-US"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57812" marR="578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n-US"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57812" marR="5781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endParaRPr kumimoji="0" lang="en-US" altLang="ko-KR" sz="1200" b="0" i="0" u="none" strike="noStrike"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57812" marR="57812" marT="0" marB="0" anchor="ctr" horzOverflow="overflow">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059634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592001" y="0"/>
            <a:ext cx="1599999" cy="900000"/>
          </a:xfrm>
          <a:prstGeom prst="rect">
            <a:avLst/>
          </a:prstGeom>
        </p:spPr>
      </p:pic>
      <p:cxnSp>
        <p:nvCxnSpPr>
          <p:cNvPr id="3" name="Прямая соединительная линия 2"/>
          <p:cNvCxnSpPr/>
          <p:nvPr/>
        </p:nvCxnSpPr>
        <p:spPr>
          <a:xfrm flipH="1">
            <a:off x="451413" y="865275"/>
            <a:ext cx="11520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451413" y="218944"/>
            <a:ext cx="5764192" cy="523220"/>
          </a:xfrm>
          <a:prstGeom prst="rect">
            <a:avLst/>
          </a:prstGeom>
        </p:spPr>
        <p:txBody>
          <a:bodyPr wrap="square">
            <a:spAutoFit/>
          </a:bodyPr>
          <a:lstStyle/>
          <a:p>
            <a:pPr>
              <a:spcBef>
                <a:spcPts val="1200"/>
              </a:spcBef>
              <a:spcAft>
                <a:spcPts val="300"/>
              </a:spcAft>
            </a:pPr>
            <a:r>
              <a:rPr lang="ru-RU" sz="1400" b="1" dirty="0">
                <a:latin typeface="Times New Roman" panose="02020603050405020304" pitchFamily="18" charset="0"/>
                <a:ea typeface="SimSun" panose="02010600030101010101" pitchFamily="2" charset="-122"/>
              </a:rPr>
              <a:t>БИЗНЕС ПЛАН КАНДИДАТА                                                              </a:t>
            </a:r>
            <a:r>
              <a:rPr lang="en-US" sz="1400" b="1" dirty="0">
                <a:solidFill>
                  <a:schemeClr val="bg1">
                    <a:lumMod val="50000"/>
                  </a:schemeClr>
                </a:solidFill>
                <a:latin typeface="Times New Roman" panose="02020603050405020304" pitchFamily="18" charset="0"/>
                <a:ea typeface="SimSun" panose="02010600030101010101" pitchFamily="2" charset="-122"/>
              </a:rPr>
              <a:t>CANDIDATE BUSINESS PLAN</a:t>
            </a:r>
            <a:endParaRPr lang="ru-RU" sz="2000" b="1" dirty="0">
              <a:solidFill>
                <a:schemeClr val="bg1">
                  <a:lumMod val="50000"/>
                </a:schemeClr>
              </a:solidFill>
              <a:effectLst/>
              <a:latin typeface="Times New Roman" panose="02020603050405020304" pitchFamily="18" charset="0"/>
              <a:ea typeface="SimSun" panose="02010600030101010101" pitchFamily="2" charset="-122"/>
            </a:endParaRPr>
          </a:p>
        </p:txBody>
      </p:sp>
      <p:sp>
        <p:nvSpPr>
          <p:cNvPr id="10" name="Прямоугольник 9"/>
          <p:cNvSpPr/>
          <p:nvPr/>
        </p:nvSpPr>
        <p:spPr>
          <a:xfrm>
            <a:off x="1632033" y="6601788"/>
            <a:ext cx="10556109" cy="246221"/>
          </a:xfrm>
          <a:prstGeom prst="rect">
            <a:avLst/>
          </a:prstGeom>
        </p:spPr>
        <p:txBody>
          <a:bodyPr wrap="square">
            <a:spAutoFit/>
          </a:bodyPr>
          <a:lstStyle/>
          <a:p>
            <a:pPr algn="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ООО "ДЖАК АВТОМОБИЛЬ“</a:t>
            </a:r>
            <a:r>
              <a:rPr lang="en-US" sz="1000" b="0" i="0" dirty="0">
                <a:solidFill>
                  <a:schemeClr val="bg1">
                    <a:lumMod val="50000"/>
                  </a:schemeClr>
                </a:solidFill>
                <a:effectLst/>
                <a:latin typeface="Times New Roman" panose="02020603050405020304" pitchFamily="18" charset="0"/>
                <a:cs typeface="Times New Roman" panose="02020603050405020304" pitchFamily="18" charset="0"/>
              </a:rPr>
              <a:t> </a:t>
            </a: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(ИНН 7709912680, адрес: 109004, РФ, г. Москва, ул. Товарищеский переулок, д. 31, стр. 5)</a:t>
            </a:r>
            <a:endParaRPr lang="ru-RU" sz="1000" dirty="0">
              <a:solidFill>
                <a:schemeClr val="bg1">
                  <a:lumMod val="50000"/>
                </a:schemeClr>
              </a:solidFill>
              <a:latin typeface="Times New Roman" panose="02020603050405020304" pitchFamily="18" charset="0"/>
              <a:cs typeface="Times New Roman" panose="02020603050405020304"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2212993360"/>
              </p:ext>
            </p:extLst>
          </p:nvPr>
        </p:nvGraphicFramePr>
        <p:xfrm>
          <a:off x="487663" y="974620"/>
          <a:ext cx="11483751" cy="5487632"/>
        </p:xfrm>
        <a:graphic>
          <a:graphicData uri="http://schemas.openxmlformats.org/drawingml/2006/table">
            <a:tbl>
              <a:tblPr/>
              <a:tblGrid>
                <a:gridCol w="649685">
                  <a:extLst>
                    <a:ext uri="{9D8B030D-6E8A-4147-A177-3AD203B41FA5}">
                      <a16:colId xmlns:a16="http://schemas.microsoft.com/office/drawing/2014/main" val="20000"/>
                    </a:ext>
                  </a:extLst>
                </a:gridCol>
                <a:gridCol w="3302558">
                  <a:extLst>
                    <a:ext uri="{9D8B030D-6E8A-4147-A177-3AD203B41FA5}">
                      <a16:colId xmlns:a16="http://schemas.microsoft.com/office/drawing/2014/main" val="20001"/>
                    </a:ext>
                  </a:extLst>
                </a:gridCol>
                <a:gridCol w="1539992">
                  <a:extLst>
                    <a:ext uri="{9D8B030D-6E8A-4147-A177-3AD203B41FA5}">
                      <a16:colId xmlns:a16="http://schemas.microsoft.com/office/drawing/2014/main" val="20002"/>
                    </a:ext>
                  </a:extLst>
                </a:gridCol>
                <a:gridCol w="1497879">
                  <a:extLst>
                    <a:ext uri="{9D8B030D-6E8A-4147-A177-3AD203B41FA5}">
                      <a16:colId xmlns:a16="http://schemas.microsoft.com/office/drawing/2014/main" val="20003"/>
                    </a:ext>
                  </a:extLst>
                </a:gridCol>
                <a:gridCol w="1851418">
                  <a:extLst>
                    <a:ext uri="{9D8B030D-6E8A-4147-A177-3AD203B41FA5}">
                      <a16:colId xmlns:a16="http://schemas.microsoft.com/office/drawing/2014/main" val="20004"/>
                    </a:ext>
                  </a:extLst>
                </a:gridCol>
                <a:gridCol w="1144340">
                  <a:extLst>
                    <a:ext uri="{9D8B030D-6E8A-4147-A177-3AD203B41FA5}">
                      <a16:colId xmlns:a16="http://schemas.microsoft.com/office/drawing/2014/main" val="20005"/>
                    </a:ext>
                  </a:extLst>
                </a:gridCol>
                <a:gridCol w="1497879">
                  <a:extLst>
                    <a:ext uri="{9D8B030D-6E8A-4147-A177-3AD203B41FA5}">
                      <a16:colId xmlns:a16="http://schemas.microsoft.com/office/drawing/2014/main" val="20006"/>
                    </a:ext>
                  </a:extLst>
                </a:gridCol>
              </a:tblGrid>
              <a:tr h="187150">
                <a:tc>
                  <a:txBody>
                    <a:bodyPr/>
                    <a:lstStyle/>
                    <a:p>
                      <a:pPr algn="l" fontAlgn="b"/>
                      <a:endParaRPr lang="ru-RU" sz="1000" b="0"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endParaRPr>
                    </a:p>
                  </a:txBody>
                  <a:tcPr marL="6067" marR="6067" marT="606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chemeClr val="tx1">
                              <a:lumMod val="95000"/>
                              <a:lumOff val="5000"/>
                            </a:schemeClr>
                          </a:solidFill>
                          <a:effectLst/>
                          <a:latin typeface="Times New Roman" panose="02020603050405020304" pitchFamily="18" charset="0"/>
                          <a:ea typeface="Kia Signature Light" panose="00000400000000000000" pitchFamily="2" charset="-128"/>
                          <a:cs typeface="Times New Roman" panose="02020603050405020304" pitchFamily="18" charset="0"/>
                        </a:rPr>
                        <a:t>Numbers in Thou Rubles</a:t>
                      </a:r>
                      <a:r>
                        <a:rPr lang="ru-RU" sz="1000" b="1" i="0" u="none" strike="noStrike" dirty="0">
                          <a:solidFill>
                            <a:schemeClr val="tx1">
                              <a:lumMod val="95000"/>
                              <a:lumOff val="5000"/>
                            </a:schemeClr>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36000" marR="6067" marT="606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000" b="1"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1 year</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000" b="1"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2 year</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000" b="1"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3 year</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000" b="1"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4 year</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US" sz="1000" b="1"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5 year</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0"/>
                  </a:ext>
                </a:extLst>
              </a:tr>
              <a:tr h="178238">
                <a:tc rowSpan="5">
                  <a:txBody>
                    <a:bodyPr/>
                    <a:lstStyle/>
                    <a:p>
                      <a:pPr algn="ctr" fontAlgn="ctr"/>
                      <a:r>
                        <a:rPr lang="ru-RU"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Новые а/м</a:t>
                      </a:r>
                      <a:r>
                        <a:rPr lang="ru-RU" sz="1000" b="1" i="0" u="none" strike="noStrike" baseline="0"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r>
                        <a:rPr lang="en-US"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New Vehicles</a:t>
                      </a:r>
                    </a:p>
                  </a:txBody>
                  <a:tcPr marL="6067" marR="6067" marT="6067"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Продажи</a:t>
                      </a:r>
                      <a:r>
                        <a:rPr lang="ru-RU" sz="1000" b="1" i="0" u="none" strike="noStrike" baseline="0"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(новые а/м), шт. / </a:t>
                      </a:r>
                      <a:r>
                        <a:rPr lang="en-US"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NV Retail sales, units</a:t>
                      </a:r>
                    </a:p>
                  </a:txBody>
                  <a:tcPr marL="36000" marR="6067" marT="6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8238">
                <a:tc vMerge="1">
                  <a:txBody>
                    <a:bodyPr/>
                    <a:lstStyle/>
                    <a:p>
                      <a:endParaRPr lang="ru-RU"/>
                    </a:p>
                  </a:txBody>
                  <a:tcPr/>
                </a:tc>
                <a:tc>
                  <a:txBody>
                    <a:bodyPr/>
                    <a:lstStyle/>
                    <a:p>
                      <a:pPr algn="l" fontAlgn="b"/>
                      <a:r>
                        <a:rPr lang="ru-RU"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Выручка</a:t>
                      </a:r>
                      <a:r>
                        <a:rPr lang="ru-RU" sz="1000" b="1" i="0" u="none" strike="noStrike" baseline="0"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(новые а/м) / </a:t>
                      </a:r>
                      <a:r>
                        <a:rPr lang="en-US"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NV Turnover </a:t>
                      </a:r>
                    </a:p>
                  </a:txBody>
                  <a:tcPr marL="36000" marR="6067" marT="6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8238">
                <a:tc vMerge="1">
                  <a:txBody>
                    <a:bodyPr/>
                    <a:lstStyle/>
                    <a:p>
                      <a:endParaRPr lang="ru-RU"/>
                    </a:p>
                  </a:txBody>
                  <a:tcPr/>
                </a:tc>
                <a:tc>
                  <a:txBody>
                    <a:bodyPr/>
                    <a:lstStyle/>
                    <a:p>
                      <a:pPr algn="l" fontAlgn="b"/>
                      <a:r>
                        <a:rPr lang="ru-RU"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Валовая прибыль (новые</a:t>
                      </a:r>
                      <a:r>
                        <a:rPr lang="ru-RU" sz="1000" b="1" i="0" u="none" strike="noStrike" baseline="0"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а/м) / </a:t>
                      </a:r>
                      <a:r>
                        <a:rPr lang="en-US"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NV Gross profit</a:t>
                      </a:r>
                    </a:p>
                  </a:txBody>
                  <a:tcPr marL="36000" marR="6067" marT="6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8238">
                <a:tc vMerge="1">
                  <a:txBody>
                    <a:bodyPr/>
                    <a:lstStyle/>
                    <a:p>
                      <a:endParaRPr lang="ru-RU"/>
                    </a:p>
                  </a:txBody>
                  <a:tcPr/>
                </a:tc>
                <a:tc>
                  <a:txBody>
                    <a:bodyPr/>
                    <a:lstStyle/>
                    <a:p>
                      <a:pPr algn="l" fontAlgn="b"/>
                      <a:r>
                        <a:rPr lang="ru-RU"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Прямые расходы</a:t>
                      </a:r>
                      <a:r>
                        <a:rPr lang="ru-RU" sz="1000" b="1" i="0" u="none" strike="noStrike" baseline="0"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(новые а/м) / </a:t>
                      </a:r>
                      <a:r>
                        <a:rPr lang="en-US"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NV Direct expenses</a:t>
                      </a:r>
                    </a:p>
                  </a:txBody>
                  <a:tcPr marL="36000" marR="6067" marT="6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7150">
                <a:tc vMerge="1">
                  <a:txBody>
                    <a:bodyPr/>
                    <a:lstStyle/>
                    <a:p>
                      <a:endParaRPr lang="ru-RU"/>
                    </a:p>
                  </a:txBody>
                  <a:tcPr/>
                </a:tc>
                <a:tc>
                  <a:txBody>
                    <a:bodyPr/>
                    <a:lstStyle/>
                    <a:p>
                      <a:pPr algn="l" fontAlgn="b"/>
                      <a:r>
                        <a:rPr lang="ru-RU"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Прибыль</a:t>
                      </a:r>
                      <a:r>
                        <a:rPr lang="ru-RU" sz="1000" b="1" i="0" u="none" strike="noStrike" baseline="0"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(новые а/м) / </a:t>
                      </a:r>
                      <a:r>
                        <a:rPr lang="en-US"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NV Profit</a:t>
                      </a:r>
                    </a:p>
                  </a:txBody>
                  <a:tcPr marL="36000" marR="6067" marT="6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0</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0</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0</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0</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0</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5"/>
                  </a:ext>
                </a:extLst>
              </a:tr>
              <a:tr h="178238">
                <a:tc rowSpan="5">
                  <a:txBody>
                    <a:bodyPr/>
                    <a:lstStyle/>
                    <a:p>
                      <a:pPr algn="ctr" fontAlgn="ctr"/>
                      <a:r>
                        <a:rPr lang="ru-RU"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Б/у</a:t>
                      </a:r>
                      <a:r>
                        <a:rPr lang="ru-RU" sz="1000" b="1" i="0" u="none" strike="noStrike" baseline="0"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автомобили </a:t>
                      </a:r>
                      <a:r>
                        <a:rPr lang="en-US"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Used Vehicles</a:t>
                      </a:r>
                    </a:p>
                  </a:txBody>
                  <a:tcPr marL="6067" marR="6067" marT="6067"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Продажи</a:t>
                      </a:r>
                      <a:r>
                        <a:rPr lang="ru-RU" sz="1000" b="1" i="0" u="none" strike="noStrike" baseline="0"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(б/у), шт. / </a:t>
                      </a:r>
                      <a:r>
                        <a:rPr lang="en-US"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Used Car sales, Units</a:t>
                      </a:r>
                    </a:p>
                  </a:txBody>
                  <a:tcPr marL="36000" marR="6067" marT="6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78238">
                <a:tc vMerge="1">
                  <a:txBody>
                    <a:bodyPr/>
                    <a:lstStyle/>
                    <a:p>
                      <a:endParaRPr lang="ru-RU"/>
                    </a:p>
                  </a:txBody>
                  <a:tcPr/>
                </a:tc>
                <a:tc>
                  <a:txBody>
                    <a:bodyPr/>
                    <a:lstStyle/>
                    <a:p>
                      <a:pPr algn="l" fontAlgn="b"/>
                      <a:r>
                        <a:rPr lang="ru-RU"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Выручка</a:t>
                      </a:r>
                      <a:r>
                        <a:rPr lang="ru-RU" sz="1000" b="1" i="0" u="none" strike="noStrike" baseline="0"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(б/у), шт. / </a:t>
                      </a:r>
                      <a:r>
                        <a:rPr lang="en-US"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UV Turnover </a:t>
                      </a:r>
                    </a:p>
                  </a:txBody>
                  <a:tcPr marL="36000" marR="6067" marT="6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78238">
                <a:tc vMerge="1">
                  <a:txBody>
                    <a:bodyPr/>
                    <a:lstStyle/>
                    <a:p>
                      <a:endParaRPr lang="ru-RU"/>
                    </a:p>
                  </a:txBody>
                  <a:tcPr/>
                </a:tc>
                <a:tc>
                  <a:txBody>
                    <a:bodyPr/>
                    <a:lstStyle/>
                    <a:p>
                      <a:pPr algn="l" fontAlgn="b"/>
                      <a:r>
                        <a:rPr lang="ru-RU"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Валовая прибыль (б/у) / </a:t>
                      </a:r>
                      <a:r>
                        <a:rPr lang="en-US"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UV Gross profit</a:t>
                      </a:r>
                    </a:p>
                  </a:txBody>
                  <a:tcPr marL="36000" marR="6067" marT="6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78238">
                <a:tc vMerge="1">
                  <a:txBody>
                    <a:bodyPr/>
                    <a:lstStyle/>
                    <a:p>
                      <a:endParaRPr lang="ru-RU"/>
                    </a:p>
                  </a:txBody>
                  <a:tcPr/>
                </a:tc>
                <a:tc>
                  <a:txBody>
                    <a:bodyPr/>
                    <a:lstStyle/>
                    <a:p>
                      <a:pPr algn="l" fontAlgn="b"/>
                      <a:r>
                        <a:rPr lang="ru-RU"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Прямые расходы (б/у) / </a:t>
                      </a:r>
                      <a:r>
                        <a:rPr lang="en-US"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UV Direct expenses</a:t>
                      </a:r>
                    </a:p>
                  </a:txBody>
                  <a:tcPr marL="36000" marR="6067" marT="6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87150">
                <a:tc vMerge="1">
                  <a:txBody>
                    <a:bodyPr/>
                    <a:lstStyle/>
                    <a:p>
                      <a:endParaRPr lang="ru-RU"/>
                    </a:p>
                  </a:txBody>
                  <a:tcPr/>
                </a:tc>
                <a:tc>
                  <a:txBody>
                    <a:bodyPr/>
                    <a:lstStyle/>
                    <a:p>
                      <a:pPr algn="l" fontAlgn="b"/>
                      <a:r>
                        <a:rPr lang="ru-RU"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Прибыль</a:t>
                      </a:r>
                      <a:r>
                        <a:rPr lang="ru-RU" sz="1000" b="1" i="0" u="none" strike="noStrike" baseline="0"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(б/у) / </a:t>
                      </a:r>
                      <a:r>
                        <a:rPr lang="en-US"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UV Profit</a:t>
                      </a:r>
                    </a:p>
                  </a:txBody>
                  <a:tcPr marL="36000" marR="6067" marT="6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0</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0</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0</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0</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0</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0"/>
                  </a:ext>
                </a:extLst>
              </a:tr>
              <a:tr h="178238">
                <a:tc rowSpan="5">
                  <a:txBody>
                    <a:bodyPr/>
                    <a:lstStyle/>
                    <a:p>
                      <a:pPr algn="ctr" fontAlgn="ctr"/>
                      <a:r>
                        <a:rPr lang="ru-RU"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Сервис        </a:t>
                      </a:r>
                      <a:r>
                        <a:rPr lang="en-US"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Service</a:t>
                      </a:r>
                    </a:p>
                  </a:txBody>
                  <a:tcPr marL="6067" marR="6067" marT="6067"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Выработка н/ч</a:t>
                      </a:r>
                      <a:r>
                        <a:rPr lang="ru-RU" sz="1000" b="1" i="0" u="none" strike="noStrike" baseline="0"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(с</a:t>
                      </a:r>
                      <a:r>
                        <a:rPr lang="ru-RU"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ервис)</a:t>
                      </a:r>
                      <a:r>
                        <a:rPr lang="ru-RU" sz="1000" b="1" i="0" u="none" strike="noStrike" baseline="0"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 </a:t>
                      </a:r>
                      <a:r>
                        <a:rPr lang="en-US"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Service</a:t>
                      </a:r>
                      <a:r>
                        <a:rPr lang="ru-RU"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r>
                        <a:rPr lang="en-US"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Hours</a:t>
                      </a:r>
                    </a:p>
                  </a:txBody>
                  <a:tcPr marL="36000" marR="6067" marT="6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78238">
                <a:tc vMerge="1">
                  <a:txBody>
                    <a:bodyPr/>
                    <a:lstStyle/>
                    <a:p>
                      <a:endParaRPr lang="ru-RU"/>
                    </a:p>
                  </a:txBody>
                  <a:tcPr/>
                </a:tc>
                <a:tc>
                  <a:txBody>
                    <a:bodyPr/>
                    <a:lstStyle/>
                    <a:p>
                      <a:pPr algn="l" fontAlgn="b"/>
                      <a:r>
                        <a:rPr lang="ru-RU"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Выручка (сервис)</a:t>
                      </a:r>
                      <a:r>
                        <a:rPr lang="ru-RU" sz="1000" b="1" i="0" u="none" strike="noStrike" baseline="0"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 </a:t>
                      </a:r>
                      <a:r>
                        <a:rPr lang="en-US"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Service turnover</a:t>
                      </a:r>
                    </a:p>
                  </a:txBody>
                  <a:tcPr marL="36000" marR="6067" marT="6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8238">
                <a:tc vMerge="1">
                  <a:txBody>
                    <a:bodyPr/>
                    <a:lstStyle/>
                    <a:p>
                      <a:endParaRPr lang="ru-RU"/>
                    </a:p>
                  </a:txBody>
                  <a:tcPr/>
                </a:tc>
                <a:tc>
                  <a:txBody>
                    <a:bodyPr/>
                    <a:lstStyle/>
                    <a:p>
                      <a:pPr algn="l" fontAlgn="b"/>
                      <a:r>
                        <a:rPr lang="ru-RU" sz="1000" b="1" i="0" u="none" strike="noStrike" baseline="0"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Валовая прибыль (сервис) / </a:t>
                      </a:r>
                      <a:r>
                        <a:rPr lang="en-US"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Service Gross Profit</a:t>
                      </a:r>
                    </a:p>
                  </a:txBody>
                  <a:tcPr marL="36000" marR="6067" marT="6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78238">
                <a:tc vMerge="1">
                  <a:txBody>
                    <a:bodyPr/>
                    <a:lstStyle/>
                    <a:p>
                      <a:endParaRPr lang="ru-RU"/>
                    </a:p>
                  </a:txBody>
                  <a:tcPr/>
                </a:tc>
                <a:tc>
                  <a:txBody>
                    <a:bodyPr/>
                    <a:lstStyle/>
                    <a:p>
                      <a:pPr algn="l" fontAlgn="b"/>
                      <a:r>
                        <a:rPr lang="ru-RU"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Прямые расходы (сервис) / </a:t>
                      </a:r>
                      <a:r>
                        <a:rPr lang="en-US"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Service Direct expenses</a:t>
                      </a:r>
                    </a:p>
                  </a:txBody>
                  <a:tcPr marL="36000" marR="6067" marT="6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87150">
                <a:tc vMerge="1">
                  <a:txBody>
                    <a:bodyPr/>
                    <a:lstStyle/>
                    <a:p>
                      <a:endParaRPr lang="ru-RU"/>
                    </a:p>
                  </a:txBody>
                  <a:tcPr/>
                </a:tc>
                <a:tc>
                  <a:txBody>
                    <a:bodyPr/>
                    <a:lstStyle/>
                    <a:p>
                      <a:pPr algn="l" fontAlgn="b"/>
                      <a:r>
                        <a:rPr lang="ru-RU"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Прибыль (сервис) / </a:t>
                      </a:r>
                      <a:r>
                        <a:rPr lang="en-US"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Service Profit</a:t>
                      </a:r>
                    </a:p>
                  </a:txBody>
                  <a:tcPr marL="36000" marR="6067" marT="6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0</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000" b="0"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0</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000" b="0"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0</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0</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0</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5"/>
                  </a:ext>
                </a:extLst>
              </a:tr>
              <a:tr h="178238">
                <a:tc rowSpan="4">
                  <a:txBody>
                    <a:bodyPr/>
                    <a:lstStyle/>
                    <a:p>
                      <a:pPr algn="ctr" fontAlgn="ctr"/>
                      <a:r>
                        <a:rPr lang="ru-RU"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Запасные части            </a:t>
                      </a:r>
                      <a:r>
                        <a:rPr lang="en-US"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Parts</a:t>
                      </a:r>
                    </a:p>
                  </a:txBody>
                  <a:tcPr marL="6067" marR="6067" marT="6067"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Выручка с продаж з/ч / </a:t>
                      </a:r>
                      <a:r>
                        <a:rPr lang="en-US"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Parts turnover</a:t>
                      </a:r>
                    </a:p>
                  </a:txBody>
                  <a:tcPr marL="36000" marR="6067" marT="6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78238">
                <a:tc vMerge="1">
                  <a:txBody>
                    <a:bodyPr/>
                    <a:lstStyle/>
                    <a:p>
                      <a:endParaRPr lang="ru-RU"/>
                    </a:p>
                  </a:txBody>
                  <a:tcPr/>
                </a:tc>
                <a:tc>
                  <a:txBody>
                    <a:bodyPr/>
                    <a:lstStyle/>
                    <a:p>
                      <a:pPr algn="l" fontAlgn="b"/>
                      <a:r>
                        <a:rPr lang="ru-RU"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Прибыль с продаж з/ч / </a:t>
                      </a:r>
                      <a:r>
                        <a:rPr lang="en-US"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Parts Gross Profit</a:t>
                      </a:r>
                    </a:p>
                  </a:txBody>
                  <a:tcPr marL="36000" marR="6067" marT="6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78238">
                <a:tc vMerge="1">
                  <a:txBody>
                    <a:bodyPr/>
                    <a:lstStyle/>
                    <a:p>
                      <a:endParaRPr lang="ru-RU"/>
                    </a:p>
                  </a:txBody>
                  <a:tcPr/>
                </a:tc>
                <a:tc>
                  <a:txBody>
                    <a:bodyPr/>
                    <a:lstStyle/>
                    <a:p>
                      <a:pPr algn="l" fontAlgn="b"/>
                      <a:r>
                        <a:rPr lang="ru-RU"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Прямые расходы (з/ч)</a:t>
                      </a:r>
                      <a:r>
                        <a:rPr lang="ru-RU" sz="1000" b="1" i="0" u="none" strike="noStrike" baseline="0"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 </a:t>
                      </a:r>
                      <a:r>
                        <a:rPr lang="en-US"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Parts Direct expenses</a:t>
                      </a:r>
                    </a:p>
                  </a:txBody>
                  <a:tcPr marL="36000" marR="6067" marT="6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87150">
                <a:tc vMerge="1">
                  <a:txBody>
                    <a:bodyPr/>
                    <a:lstStyle/>
                    <a:p>
                      <a:endParaRPr lang="ru-RU"/>
                    </a:p>
                  </a:txBody>
                  <a:tcPr/>
                </a:tc>
                <a:tc>
                  <a:txBody>
                    <a:bodyPr/>
                    <a:lstStyle/>
                    <a:p>
                      <a:pPr algn="l" fontAlgn="b"/>
                      <a:r>
                        <a:rPr lang="en-US"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Parts Profit </a:t>
                      </a:r>
                    </a:p>
                  </a:txBody>
                  <a:tcPr marL="36000" marR="6067" marT="6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0</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0</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0</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0</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0</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9"/>
                  </a:ext>
                </a:extLst>
              </a:tr>
              <a:tr h="178238">
                <a:tc rowSpan="5">
                  <a:txBody>
                    <a:bodyPr/>
                    <a:lstStyle/>
                    <a:p>
                      <a:pPr algn="ctr" fontAlgn="ctr"/>
                      <a:r>
                        <a:rPr lang="ru-RU"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Общие</a:t>
                      </a:r>
                      <a:r>
                        <a:rPr lang="ru-RU" sz="1000" b="1" i="0" u="none" strike="noStrike" baseline="0"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r>
                        <a:rPr lang="en-US"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General</a:t>
                      </a:r>
                    </a:p>
                  </a:txBody>
                  <a:tcPr marL="6067" marR="6067" marT="6067"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ru-RU"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Непрямые расходы / </a:t>
                      </a:r>
                      <a:r>
                        <a:rPr lang="en-US"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Indirect expenses</a:t>
                      </a:r>
                    </a:p>
                  </a:txBody>
                  <a:tcPr marL="36000" marR="6067" marT="6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r h="178238">
                <a:tc vMerge="1">
                  <a:txBody>
                    <a:bodyPr/>
                    <a:lstStyle/>
                    <a:p>
                      <a:endParaRPr lang="ru-RU"/>
                    </a:p>
                  </a:txBody>
                  <a:tcPr/>
                </a:tc>
                <a:tc>
                  <a:txBody>
                    <a:bodyPr/>
                    <a:lstStyle/>
                    <a:p>
                      <a:pPr algn="l" fontAlgn="b"/>
                      <a:r>
                        <a:rPr lang="ru-RU"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Проценты по краткосрочным кредитам / </a:t>
                      </a:r>
                      <a:r>
                        <a:rPr lang="en-US"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Short Interest paid</a:t>
                      </a:r>
                    </a:p>
                  </a:txBody>
                  <a:tcPr marL="36000" marR="6067" marT="6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1"/>
                  </a:ext>
                </a:extLst>
              </a:tr>
              <a:tr h="178238">
                <a:tc vMerge="1">
                  <a:txBody>
                    <a:bodyPr/>
                    <a:lstStyle/>
                    <a:p>
                      <a:endParaRPr lang="ru-RU"/>
                    </a:p>
                  </a:txBody>
                  <a:tcPr/>
                </a:tc>
                <a:tc>
                  <a:txBody>
                    <a:bodyPr/>
                    <a:lstStyle/>
                    <a:p>
                      <a:pPr algn="l" fontAlgn="b"/>
                      <a:r>
                        <a:rPr lang="ru-RU"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Проценты по долгосрочным</a:t>
                      </a:r>
                      <a:r>
                        <a:rPr lang="ru-RU" sz="1000" b="1" i="0" u="none" strike="noStrike" baseline="0"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кредитам / </a:t>
                      </a:r>
                      <a:r>
                        <a:rPr lang="en-US"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Investment interest paid</a:t>
                      </a:r>
                    </a:p>
                  </a:txBody>
                  <a:tcPr marL="36000" marR="6067" marT="6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2"/>
                  </a:ext>
                </a:extLst>
              </a:tr>
              <a:tr h="178238">
                <a:tc vMerge="1">
                  <a:txBody>
                    <a:bodyPr/>
                    <a:lstStyle/>
                    <a:p>
                      <a:endParaRPr lang="ru-RU"/>
                    </a:p>
                  </a:txBody>
                  <a:tcPr/>
                </a:tc>
                <a:tc>
                  <a:txBody>
                    <a:bodyPr/>
                    <a:lstStyle/>
                    <a:p>
                      <a:pPr algn="l" fontAlgn="b"/>
                      <a:r>
                        <a:rPr lang="en-US"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NPBT</a:t>
                      </a:r>
                    </a:p>
                  </a:txBody>
                  <a:tcPr marL="36000" marR="6067" marT="6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0</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0</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0</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0</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0</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23"/>
                  </a:ext>
                </a:extLst>
              </a:tr>
              <a:tr h="187150">
                <a:tc vMerge="1">
                  <a:txBody>
                    <a:bodyPr/>
                    <a:lstStyle/>
                    <a:p>
                      <a:endParaRPr lang="ru-RU"/>
                    </a:p>
                  </a:txBody>
                  <a:tcPr/>
                </a:tc>
                <a:tc>
                  <a:txBody>
                    <a:bodyPr/>
                    <a:lstStyle/>
                    <a:p>
                      <a:pPr algn="l" fontAlgn="b"/>
                      <a:r>
                        <a:rPr lang="ru-RU"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Прибыль или убыток / </a:t>
                      </a:r>
                      <a:r>
                        <a:rPr lang="en-US"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Retained Profit/loss </a:t>
                      </a:r>
                    </a:p>
                  </a:txBody>
                  <a:tcPr marL="36000" marR="6067" marT="606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4"/>
                  </a:ext>
                </a:extLst>
              </a:tr>
              <a:tr h="178238">
                <a:tc>
                  <a:txBody>
                    <a:bodyPr/>
                    <a:lstStyle/>
                    <a:p>
                      <a:pPr algn="l" fontAlgn="b"/>
                      <a:endPar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endParaRPr>
                    </a:p>
                  </a:txBody>
                  <a:tcPr marL="6067" marR="6067" marT="6067"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1" i="1" u="none" strike="noStrike" dirty="0">
                          <a:solidFill>
                            <a:srgbClr val="FFFFFF"/>
                          </a:solidFill>
                          <a:effectLst/>
                          <a:latin typeface="Times New Roman" panose="02020603050405020304" pitchFamily="18" charset="0"/>
                          <a:ea typeface="Kia Signature Light" panose="00000400000000000000" pitchFamily="2" charset="-128"/>
                          <a:cs typeface="Times New Roman" panose="02020603050405020304" pitchFamily="18" charset="0"/>
                        </a:rPr>
                        <a:t>ROI</a:t>
                      </a:r>
                    </a:p>
                  </a:txBody>
                  <a:tcPr marL="36000"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ru-RU" sz="1000" b="1" i="1" u="none" strike="noStrike" dirty="0">
                          <a:solidFill>
                            <a:srgbClr val="FFFFFF"/>
                          </a:solidFill>
                          <a:effectLst/>
                          <a:latin typeface="Times New Roman" panose="02020603050405020304" pitchFamily="18" charset="0"/>
                          <a:ea typeface="Kia Signature Light" panose="00000400000000000000" pitchFamily="2" charset="-128"/>
                          <a:cs typeface="Times New Roman" panose="02020603050405020304" pitchFamily="18" charset="0"/>
                        </a:rPr>
                        <a:t>0</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ru-RU" sz="1000" b="1" i="1" u="none" strike="noStrike" dirty="0">
                          <a:solidFill>
                            <a:srgbClr val="FFFFFF"/>
                          </a:solidFill>
                          <a:effectLst/>
                          <a:latin typeface="Times New Roman" panose="02020603050405020304" pitchFamily="18" charset="0"/>
                          <a:ea typeface="Kia Signature Light" panose="00000400000000000000" pitchFamily="2" charset="-128"/>
                          <a:cs typeface="Times New Roman" panose="02020603050405020304" pitchFamily="18" charset="0"/>
                        </a:rPr>
                        <a:t>0</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ru-RU" sz="1000" b="1" i="1" u="none" strike="noStrike" dirty="0">
                          <a:solidFill>
                            <a:srgbClr val="FFFFFF"/>
                          </a:solidFill>
                          <a:effectLst/>
                          <a:latin typeface="Times New Roman" panose="02020603050405020304" pitchFamily="18" charset="0"/>
                          <a:ea typeface="Kia Signature Light" panose="00000400000000000000" pitchFamily="2" charset="-128"/>
                          <a:cs typeface="Times New Roman" panose="02020603050405020304" pitchFamily="18" charset="0"/>
                        </a:rPr>
                        <a:t>0</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ru-RU" sz="1000" b="1" i="1" u="none" strike="noStrike" dirty="0">
                          <a:solidFill>
                            <a:srgbClr val="FFFFFF"/>
                          </a:solidFill>
                          <a:effectLst/>
                          <a:latin typeface="Times New Roman" panose="02020603050405020304" pitchFamily="18" charset="0"/>
                          <a:ea typeface="Kia Signature Light" panose="00000400000000000000" pitchFamily="2" charset="-128"/>
                          <a:cs typeface="Times New Roman" panose="02020603050405020304" pitchFamily="18" charset="0"/>
                        </a:rPr>
                        <a:t>0</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tc>
                  <a:txBody>
                    <a:bodyPr/>
                    <a:lstStyle/>
                    <a:p>
                      <a:pPr algn="ctr" fontAlgn="b"/>
                      <a:r>
                        <a:rPr lang="ru-RU" sz="1000" b="1" i="1" u="none" strike="noStrike" dirty="0">
                          <a:solidFill>
                            <a:srgbClr val="FFFFFF"/>
                          </a:solidFill>
                          <a:effectLst/>
                          <a:latin typeface="Times New Roman" panose="02020603050405020304" pitchFamily="18" charset="0"/>
                          <a:ea typeface="Kia Signature Light" panose="00000400000000000000" pitchFamily="2" charset="-128"/>
                          <a:cs typeface="Times New Roman" panose="02020603050405020304" pitchFamily="18" charset="0"/>
                        </a:rPr>
                        <a:t>0</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25"/>
                  </a:ext>
                </a:extLst>
              </a:tr>
              <a:tr h="178238">
                <a:tc>
                  <a:txBody>
                    <a:bodyPr/>
                    <a:lstStyle/>
                    <a:p>
                      <a:pPr algn="l" fontAlgn="b"/>
                      <a:endParaRPr lang="ru-RU" sz="1000" b="0"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endParaRPr>
                    </a:p>
                  </a:txBody>
                  <a:tcPr marL="6067" marR="6067" marT="6067"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ru-RU"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ИНВЕСТИЦИИ / </a:t>
                      </a:r>
                      <a:r>
                        <a:rPr lang="en-US"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INVESTMENTS</a:t>
                      </a:r>
                    </a:p>
                  </a:txBody>
                  <a:tcPr marL="36000"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ru-RU"/>
                    </a:p>
                  </a:txBody>
                  <a:tcPr/>
                </a:tc>
                <a:tc>
                  <a:txBody>
                    <a:bodyPr/>
                    <a:lstStyle/>
                    <a:p>
                      <a:pPr algn="l" fontAlgn="b"/>
                      <a:endParaRPr lang="ru-RU"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endParaRPr>
                    </a:p>
                  </a:txBody>
                  <a:tcPr marL="6067" marR="6067" marT="60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ru-RU"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endParaRPr>
                    </a:p>
                  </a:txBody>
                  <a:tcPr marL="6067" marR="6067" marT="60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ru-RU" sz="1000" b="1"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endParaRPr>
                    </a:p>
                  </a:txBody>
                  <a:tcPr marL="6067" marR="6067" marT="60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ru-RU" sz="1000" b="1"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endParaRPr>
                    </a:p>
                  </a:txBody>
                  <a:tcPr marL="6067" marR="6067" marT="6067"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26"/>
                  </a:ext>
                </a:extLst>
              </a:tr>
              <a:tr h="178238">
                <a:tc>
                  <a:txBody>
                    <a:bodyPr/>
                    <a:lstStyle/>
                    <a:p>
                      <a:pPr algn="l" fontAlgn="b"/>
                      <a:endPar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endParaRPr>
                    </a:p>
                  </a:txBody>
                  <a:tcPr marL="6067" marR="6067" marT="606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ru-RU"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Здание,</a:t>
                      </a:r>
                      <a:r>
                        <a:rPr lang="ru-RU" sz="1000" b="1" i="0" u="none" strike="noStrike" baseline="0"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земля, оборудование / </a:t>
                      </a:r>
                      <a:r>
                        <a:rPr lang="en-US"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Building, land, Equipment</a:t>
                      </a:r>
                    </a:p>
                  </a:txBody>
                  <a:tcPr marL="36000"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endParaRPr>
                    </a:p>
                  </a:txBody>
                  <a:tcPr marL="6067" marR="6067" marT="606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endParaRPr>
                    </a:p>
                  </a:txBody>
                  <a:tcPr marL="6067" marR="6067" marT="6067" marB="0" anchor="b">
                    <a:lnL>
                      <a:noFill/>
                    </a:lnL>
                    <a:lnR>
                      <a:noFill/>
                    </a:lnR>
                    <a:lnT>
                      <a:noFill/>
                    </a:lnT>
                    <a:lnB>
                      <a:noFill/>
                    </a:lnB>
                  </a:tcPr>
                </a:tc>
                <a:tc>
                  <a:txBody>
                    <a:bodyPr/>
                    <a:lstStyle/>
                    <a:p>
                      <a:pPr algn="l" fontAlgn="b"/>
                      <a:endPar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endParaRPr>
                    </a:p>
                  </a:txBody>
                  <a:tcPr marL="6067" marR="6067" marT="6067" marB="0" anchor="b">
                    <a:lnL>
                      <a:noFill/>
                    </a:lnL>
                    <a:lnR>
                      <a:noFill/>
                    </a:lnR>
                    <a:lnT>
                      <a:noFill/>
                    </a:lnT>
                    <a:lnB>
                      <a:noFill/>
                    </a:lnB>
                  </a:tcPr>
                </a:tc>
                <a:tc>
                  <a:txBody>
                    <a:bodyPr/>
                    <a:lstStyle/>
                    <a:p>
                      <a:pPr algn="l" fontAlgn="b"/>
                      <a:endPar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endParaRPr>
                    </a:p>
                  </a:txBody>
                  <a:tcPr marL="6067" marR="6067" marT="6067" marB="0" anchor="b">
                    <a:lnL>
                      <a:noFill/>
                    </a:lnL>
                    <a:lnR>
                      <a:noFill/>
                    </a:lnR>
                    <a:lnT>
                      <a:noFill/>
                    </a:lnT>
                    <a:lnB>
                      <a:noFill/>
                    </a:lnB>
                  </a:tcPr>
                </a:tc>
                <a:extLst>
                  <a:ext uri="{0D108BD9-81ED-4DB2-BD59-A6C34878D82A}">
                    <a16:rowId xmlns:a16="http://schemas.microsoft.com/office/drawing/2014/main" val="10027"/>
                  </a:ext>
                </a:extLst>
              </a:tr>
              <a:tr h="178238">
                <a:tc>
                  <a:txBody>
                    <a:bodyPr/>
                    <a:lstStyle/>
                    <a:p>
                      <a:pPr algn="l" fontAlgn="b"/>
                      <a:endPar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endParaRPr>
                    </a:p>
                  </a:txBody>
                  <a:tcPr marL="6067" marR="6067" marT="6067"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ru-RU"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Рабочий капитал / </a:t>
                      </a:r>
                      <a:r>
                        <a:rPr lang="en-US" sz="1000" b="1"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Working capital</a:t>
                      </a:r>
                    </a:p>
                  </a:txBody>
                  <a:tcPr marL="36000"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rPr>
                        <a:t> </a:t>
                      </a:r>
                    </a:p>
                  </a:txBody>
                  <a:tcPr marL="6067" marR="6067" marT="60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endParaRPr>
                    </a:p>
                  </a:txBody>
                  <a:tcPr marL="6067" marR="6067" marT="6067"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endParaRPr>
                    </a:p>
                  </a:txBody>
                  <a:tcPr marL="6067" marR="6067" marT="6067" marB="0" anchor="b">
                    <a:lnL>
                      <a:noFill/>
                    </a:lnL>
                    <a:lnR>
                      <a:noFill/>
                    </a:lnR>
                    <a:lnT>
                      <a:noFill/>
                    </a:lnT>
                    <a:lnB>
                      <a:noFill/>
                    </a:lnB>
                  </a:tcPr>
                </a:tc>
                <a:tc>
                  <a:txBody>
                    <a:bodyPr/>
                    <a:lstStyle/>
                    <a:p>
                      <a:pPr algn="l" fontAlgn="b"/>
                      <a:endParaRPr lang="ru-RU" sz="1000" b="0" i="0" u="none" strike="noStrike">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endParaRPr>
                    </a:p>
                  </a:txBody>
                  <a:tcPr marL="6067" marR="6067" marT="6067" marB="0" anchor="b">
                    <a:lnL>
                      <a:noFill/>
                    </a:lnL>
                    <a:lnR>
                      <a:noFill/>
                    </a:lnR>
                    <a:lnT>
                      <a:noFill/>
                    </a:lnT>
                    <a:lnB>
                      <a:noFill/>
                    </a:lnB>
                  </a:tcPr>
                </a:tc>
                <a:tc>
                  <a:txBody>
                    <a:bodyPr/>
                    <a:lstStyle/>
                    <a:p>
                      <a:pPr algn="l" fontAlgn="b"/>
                      <a:endParaRPr lang="ru-RU" sz="1000" b="0" i="0" u="none" strike="noStrike" dirty="0">
                        <a:solidFill>
                          <a:srgbClr val="000000"/>
                        </a:solidFill>
                        <a:effectLst/>
                        <a:latin typeface="Times New Roman" panose="02020603050405020304" pitchFamily="18" charset="0"/>
                        <a:ea typeface="Kia Signature Light" panose="00000400000000000000" pitchFamily="2" charset="-128"/>
                        <a:cs typeface="Times New Roman" panose="02020603050405020304" pitchFamily="18" charset="0"/>
                      </a:endParaRPr>
                    </a:p>
                  </a:txBody>
                  <a:tcPr marL="6067" marR="6067" marT="6067" marB="0" anchor="b">
                    <a:lnL>
                      <a:noFill/>
                    </a:lnL>
                    <a:lnR>
                      <a:noFill/>
                    </a:lnR>
                    <a:lnT>
                      <a:noFill/>
                    </a:lnT>
                    <a:lnB>
                      <a:noFill/>
                    </a:lnB>
                  </a:tcPr>
                </a:tc>
                <a:extLst>
                  <a:ext uri="{0D108BD9-81ED-4DB2-BD59-A6C34878D82A}">
                    <a16:rowId xmlns:a16="http://schemas.microsoft.com/office/drawing/2014/main" val="10028"/>
                  </a:ext>
                </a:extLst>
              </a:tr>
            </a:tbl>
          </a:graphicData>
        </a:graphic>
      </p:graphicFrame>
    </p:spTree>
    <p:extLst>
      <p:ext uri="{BB962C8B-B14F-4D97-AF65-F5344CB8AC3E}">
        <p14:creationId xmlns:p14="http://schemas.microsoft.com/office/powerpoint/2010/main" val="383158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10592001" y="0"/>
            <a:ext cx="1599999" cy="900000"/>
          </a:xfrm>
          <a:prstGeom prst="rect">
            <a:avLst/>
          </a:prstGeom>
        </p:spPr>
      </p:pic>
      <p:cxnSp>
        <p:nvCxnSpPr>
          <p:cNvPr id="3" name="Прямая соединительная линия 2"/>
          <p:cNvCxnSpPr/>
          <p:nvPr/>
        </p:nvCxnSpPr>
        <p:spPr>
          <a:xfrm flipH="1">
            <a:off x="451413" y="865275"/>
            <a:ext cx="11520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451413" y="218944"/>
            <a:ext cx="5764192" cy="523220"/>
          </a:xfrm>
          <a:prstGeom prst="rect">
            <a:avLst/>
          </a:prstGeom>
        </p:spPr>
        <p:txBody>
          <a:bodyPr wrap="square">
            <a:spAutoFit/>
          </a:bodyPr>
          <a:lstStyle/>
          <a:p>
            <a:pPr>
              <a:spcBef>
                <a:spcPts val="1200"/>
              </a:spcBef>
              <a:spcAft>
                <a:spcPts val="300"/>
              </a:spcAft>
            </a:pPr>
            <a:r>
              <a:rPr lang="ru-RU" sz="1400" b="1" dirty="0">
                <a:latin typeface="Times New Roman" panose="02020603050405020304" pitchFamily="18" charset="0"/>
                <a:ea typeface="SimSun" panose="02010600030101010101" pitchFamily="2" charset="-122"/>
              </a:rPr>
              <a:t>МАРКЕТИНГОВЫЙ ПЛАН КАНДИДАТА                                                              </a:t>
            </a:r>
            <a:r>
              <a:rPr lang="en-US" sz="1400" b="1" dirty="0">
                <a:solidFill>
                  <a:schemeClr val="bg1">
                    <a:lumMod val="50000"/>
                  </a:schemeClr>
                </a:solidFill>
                <a:latin typeface="Times New Roman" panose="02020603050405020304" pitchFamily="18" charset="0"/>
                <a:ea typeface="SimSun" panose="02010600030101010101" pitchFamily="2" charset="-122"/>
              </a:rPr>
              <a:t>CANDIDATE MARKETING PLAN</a:t>
            </a:r>
            <a:endParaRPr lang="ru-RU" sz="2000" b="1" dirty="0">
              <a:solidFill>
                <a:schemeClr val="bg1">
                  <a:lumMod val="50000"/>
                </a:schemeClr>
              </a:solidFill>
              <a:effectLst/>
              <a:latin typeface="Times New Roman" panose="02020603050405020304" pitchFamily="18" charset="0"/>
              <a:ea typeface="SimSun" panose="02010600030101010101" pitchFamily="2" charset="-122"/>
            </a:endParaRPr>
          </a:p>
        </p:txBody>
      </p:sp>
      <p:sp>
        <p:nvSpPr>
          <p:cNvPr id="10" name="Прямоугольник 9"/>
          <p:cNvSpPr/>
          <p:nvPr/>
        </p:nvSpPr>
        <p:spPr>
          <a:xfrm>
            <a:off x="1632033" y="6601788"/>
            <a:ext cx="10556109" cy="246221"/>
          </a:xfrm>
          <a:prstGeom prst="rect">
            <a:avLst/>
          </a:prstGeom>
        </p:spPr>
        <p:txBody>
          <a:bodyPr wrap="square">
            <a:spAutoFit/>
          </a:bodyPr>
          <a:lstStyle/>
          <a:p>
            <a:pPr algn="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ООО "ДЖАК АВТОМОБИЛЬ“</a:t>
            </a:r>
            <a:r>
              <a:rPr lang="en-US" sz="1000" b="0" i="0" dirty="0">
                <a:solidFill>
                  <a:schemeClr val="bg1">
                    <a:lumMod val="50000"/>
                  </a:schemeClr>
                </a:solidFill>
                <a:effectLst/>
                <a:latin typeface="Times New Roman" panose="02020603050405020304" pitchFamily="18" charset="0"/>
                <a:cs typeface="Times New Roman" panose="02020603050405020304" pitchFamily="18" charset="0"/>
              </a:rPr>
              <a:t> </a:t>
            </a:r>
            <a:r>
              <a:rPr lang="ru-RU" sz="1000" b="0" i="0" dirty="0">
                <a:solidFill>
                  <a:schemeClr val="bg1">
                    <a:lumMod val="50000"/>
                  </a:schemeClr>
                </a:solidFill>
                <a:effectLst/>
                <a:latin typeface="Times New Roman" panose="02020603050405020304" pitchFamily="18" charset="0"/>
                <a:cs typeface="Times New Roman" panose="02020603050405020304" pitchFamily="18" charset="0"/>
              </a:rPr>
              <a:t>(ИНН 7709912680, адрес: 109004, РФ, г. Москва, ул. Товарищеский переулок, д. 31, стр. 5)</a:t>
            </a:r>
            <a:endParaRPr lang="ru-RU" sz="1000" dirty="0">
              <a:solidFill>
                <a:schemeClr val="bg1">
                  <a:lumMod val="50000"/>
                </a:schemeClr>
              </a:solidFill>
              <a:latin typeface="Times New Roman" panose="02020603050405020304" pitchFamily="18" charset="0"/>
              <a:cs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234762972"/>
              </p:ext>
            </p:extLst>
          </p:nvPr>
        </p:nvGraphicFramePr>
        <p:xfrm>
          <a:off x="451413" y="1021669"/>
          <a:ext cx="11519999" cy="4291110"/>
        </p:xfrm>
        <a:graphic>
          <a:graphicData uri="http://schemas.openxmlformats.org/drawingml/2006/table">
            <a:tbl>
              <a:tblPr/>
              <a:tblGrid>
                <a:gridCol w="5748247">
                  <a:extLst>
                    <a:ext uri="{9D8B030D-6E8A-4147-A177-3AD203B41FA5}">
                      <a16:colId xmlns:a16="http://schemas.microsoft.com/office/drawing/2014/main" val="20000"/>
                    </a:ext>
                  </a:extLst>
                </a:gridCol>
                <a:gridCol w="721469">
                  <a:extLst>
                    <a:ext uri="{9D8B030D-6E8A-4147-A177-3AD203B41FA5}">
                      <a16:colId xmlns:a16="http://schemas.microsoft.com/office/drawing/2014/main" val="20001"/>
                    </a:ext>
                  </a:extLst>
                </a:gridCol>
                <a:gridCol w="721469">
                  <a:extLst>
                    <a:ext uri="{9D8B030D-6E8A-4147-A177-3AD203B41FA5}">
                      <a16:colId xmlns:a16="http://schemas.microsoft.com/office/drawing/2014/main" val="20002"/>
                    </a:ext>
                  </a:extLst>
                </a:gridCol>
                <a:gridCol w="721469">
                  <a:extLst>
                    <a:ext uri="{9D8B030D-6E8A-4147-A177-3AD203B41FA5}">
                      <a16:colId xmlns:a16="http://schemas.microsoft.com/office/drawing/2014/main" val="20003"/>
                    </a:ext>
                  </a:extLst>
                </a:gridCol>
                <a:gridCol w="721469">
                  <a:extLst>
                    <a:ext uri="{9D8B030D-6E8A-4147-A177-3AD203B41FA5}">
                      <a16:colId xmlns:a16="http://schemas.microsoft.com/office/drawing/2014/main" val="20004"/>
                    </a:ext>
                  </a:extLst>
                </a:gridCol>
                <a:gridCol w="721469">
                  <a:extLst>
                    <a:ext uri="{9D8B030D-6E8A-4147-A177-3AD203B41FA5}">
                      <a16:colId xmlns:a16="http://schemas.microsoft.com/office/drawing/2014/main" val="20005"/>
                    </a:ext>
                  </a:extLst>
                </a:gridCol>
                <a:gridCol w="721469">
                  <a:extLst>
                    <a:ext uri="{9D8B030D-6E8A-4147-A177-3AD203B41FA5}">
                      <a16:colId xmlns:a16="http://schemas.microsoft.com/office/drawing/2014/main" val="20006"/>
                    </a:ext>
                  </a:extLst>
                </a:gridCol>
                <a:gridCol w="721469">
                  <a:extLst>
                    <a:ext uri="{9D8B030D-6E8A-4147-A177-3AD203B41FA5}">
                      <a16:colId xmlns:a16="http://schemas.microsoft.com/office/drawing/2014/main" val="20007"/>
                    </a:ext>
                  </a:extLst>
                </a:gridCol>
                <a:gridCol w="721469">
                  <a:extLst>
                    <a:ext uri="{9D8B030D-6E8A-4147-A177-3AD203B41FA5}">
                      <a16:colId xmlns:a16="http://schemas.microsoft.com/office/drawing/2014/main" val="20008"/>
                    </a:ext>
                  </a:extLst>
                </a:gridCol>
              </a:tblGrid>
              <a:tr h="476790">
                <a:tc gridSpan="9">
                  <a:txBody>
                    <a:bodyPr/>
                    <a:lstStyle/>
                    <a:p>
                      <a:pPr indent="1397000" algn="ctr">
                        <a:spcBef>
                          <a:spcPts val="600"/>
                        </a:spcBef>
                        <a:spcAft>
                          <a:spcPts val="0"/>
                        </a:spcAft>
                      </a:pPr>
                      <a:r>
                        <a:rPr lang="en-US" sz="1200" b="1" dirty="0" err="1">
                          <a:effectLst/>
                          <a:latin typeface="Times New Roman" panose="02020603050405020304" pitchFamily="18" charset="0"/>
                          <a:ea typeface="SimSun" panose="02010600030101010101" pitchFamily="2" charset="-122"/>
                          <a:cs typeface="Times New Roman" panose="02020603050405020304" pitchFamily="18" charset="0"/>
                        </a:rPr>
                        <a:t>Маркетинговый</a:t>
                      </a:r>
                      <a:r>
                        <a:rPr lang="en-US" sz="1200" b="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200" b="1" dirty="0" err="1">
                          <a:effectLst/>
                          <a:latin typeface="Times New Roman" panose="02020603050405020304" pitchFamily="18" charset="0"/>
                          <a:ea typeface="SimSun" panose="02010600030101010101" pitchFamily="2" charset="-122"/>
                          <a:cs typeface="Times New Roman" panose="02020603050405020304" pitchFamily="18" charset="0"/>
                        </a:rPr>
                        <a:t>план</a:t>
                      </a:r>
                      <a:r>
                        <a:rPr lang="en-US" sz="1200" b="1" dirty="0">
                          <a:effectLst/>
                          <a:latin typeface="Times New Roman" panose="02020603050405020304" pitchFamily="18" charset="0"/>
                          <a:ea typeface="SimSun" panose="02010600030101010101" pitchFamily="2" charset="-122"/>
                          <a:cs typeface="Times New Roman" panose="02020603050405020304" pitchFamily="18" charset="0"/>
                        </a:rPr>
                        <a:t> / Marketing plan</a:t>
                      </a:r>
                      <a:endParaRPr lang="ru-RU" sz="1200" b="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476790">
                <a:tc>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pPr>
                      <a:r>
                        <a:rPr kumimoji="0" lang="en-US" sz="1200" b="1" i="0" u="none" strike="noStrike" kern="1200"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kumimoji="0" lang="ru-RU" sz="1200" b="1" i="0" u="none" strike="noStrike" kern="1200"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Статья / </a:t>
                      </a:r>
                      <a:r>
                        <a:rPr kumimoji="0" lang="en-US" sz="1200" b="1" i="0" u="none" strike="noStrike" kern="1200"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Area</a:t>
                      </a:r>
                      <a:endParaRPr kumimoji="0" lang="ru-RU" sz="1200" b="1" i="0" u="none" strike="noStrike" kern="1200"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108000"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4">
                  <a:txBody>
                    <a:bodyPr/>
                    <a:lstStyle/>
                    <a:p>
                      <a:pPr indent="381000" algn="ctr">
                        <a:spcBef>
                          <a:spcPts val="600"/>
                        </a:spcBef>
                        <a:spcAft>
                          <a:spcPts val="0"/>
                        </a:spcAft>
                      </a:pPr>
                      <a:r>
                        <a:rPr lang="ru-RU" sz="1200" dirty="0">
                          <a:effectLst/>
                          <a:latin typeface="Times New Roman" panose="02020603050405020304" pitchFamily="18" charset="0"/>
                          <a:ea typeface="SimSun" panose="02010600030101010101" pitchFamily="2" charset="-122"/>
                          <a:cs typeface="Times New Roman" panose="02020603050405020304" pitchFamily="18" charset="0"/>
                        </a:rPr>
                        <a:t>Год /</a:t>
                      </a:r>
                      <a:r>
                        <a:rPr lang="ru-RU" sz="1200" baseline="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200" baseline="0" dirty="0">
                          <a:effectLst/>
                          <a:latin typeface="Times New Roman" panose="02020603050405020304" pitchFamily="18" charset="0"/>
                          <a:ea typeface="SimSun" panose="02010600030101010101" pitchFamily="2" charset="-122"/>
                          <a:cs typeface="Times New Roman" panose="02020603050405020304" pitchFamily="18" charset="0"/>
                        </a:rPr>
                        <a:t>Year</a:t>
                      </a:r>
                      <a:endParaRPr lang="ru-RU"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indent="381000" algn="ctr">
                        <a:spcBef>
                          <a:spcPts val="600"/>
                        </a:spcBef>
                        <a:spcAft>
                          <a:spcPts val="0"/>
                        </a:spcAft>
                      </a:pPr>
                      <a:r>
                        <a:rPr lang="ru-RU" sz="1200" dirty="0">
                          <a:effectLst/>
                          <a:latin typeface="Times New Roman" panose="02020603050405020304" pitchFamily="18" charset="0"/>
                          <a:ea typeface="SimSun" panose="02010600030101010101" pitchFamily="2" charset="-122"/>
                          <a:cs typeface="Times New Roman" panose="02020603050405020304" pitchFamily="18" charset="0"/>
                        </a:rPr>
                        <a:t>Год /</a:t>
                      </a:r>
                      <a:r>
                        <a:rPr lang="ru-RU" sz="1200" baseline="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200" baseline="0" dirty="0">
                          <a:effectLst/>
                          <a:latin typeface="Times New Roman" panose="02020603050405020304" pitchFamily="18" charset="0"/>
                          <a:ea typeface="SimSun" panose="02010600030101010101" pitchFamily="2" charset="-122"/>
                          <a:cs typeface="Times New Roman" panose="02020603050405020304" pitchFamily="18" charset="0"/>
                        </a:rPr>
                        <a:t>Year</a:t>
                      </a:r>
                      <a:endParaRPr lang="ru-RU"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476790">
                <a:tc>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pPr>
                      <a:r>
                        <a:rPr kumimoji="0" lang="ru-RU" sz="1200" b="1" i="0" u="none" strike="noStrike" kern="1200"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Затраты (</a:t>
                      </a:r>
                      <a:r>
                        <a:rPr kumimoji="0" lang="ru-RU" sz="1200" b="1" i="0" u="none" strike="noStrike" kern="1200" cap="none" normalizeH="0" baseline="0" dirty="0" err="1">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тыс.руб</a:t>
                      </a:r>
                      <a:r>
                        <a:rPr kumimoji="0" lang="ru-RU" sz="1200" b="1" i="0" u="none" strike="noStrike" kern="1200"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a:t>
                      </a:r>
                      <a:r>
                        <a:rPr kumimoji="0" lang="en-US" sz="1200" b="1" i="0" u="none" strike="noStrike" kern="1200"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Investment (k. RUB.)</a:t>
                      </a:r>
                      <a:endParaRPr kumimoji="0" lang="ru-RU" sz="1200" b="1" i="0" u="none" strike="noStrike" kern="1200"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108000"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Bef>
                          <a:spcPts val="600"/>
                        </a:spcBef>
                        <a:spcAft>
                          <a:spcPts val="0"/>
                        </a:spcAft>
                      </a:pP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1Q</a:t>
                      </a:r>
                      <a:endParaRPr lang="ru-RU"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2Q</a:t>
                      </a:r>
                      <a:endParaRPr lang="ru-RU"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3Q</a:t>
                      </a:r>
                      <a:endParaRPr lang="ru-RU"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4Q</a:t>
                      </a:r>
                      <a:endParaRPr lang="ru-RU"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1Q</a:t>
                      </a:r>
                      <a:endParaRPr lang="ru-RU"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2Q</a:t>
                      </a:r>
                      <a:endParaRPr lang="ru-RU"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3Q</a:t>
                      </a:r>
                      <a:endParaRPr lang="ru-RU"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4Q</a:t>
                      </a:r>
                      <a:endParaRPr lang="ru-RU"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76790">
                <a:tc>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pPr>
                      <a:r>
                        <a:rPr kumimoji="0" lang="ru-RU" sz="1200" b="1" i="0" u="none" strike="noStrike" kern="1200"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Пресса, радио, ТВ, наружная реклама</a:t>
                      </a:r>
                      <a:r>
                        <a:rPr kumimoji="0" lang="en-US" sz="1200" b="1" i="0" u="none" strike="noStrike" kern="1200"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Media, radio, TV, outdoor</a:t>
                      </a:r>
                      <a:endParaRPr kumimoji="0" lang="ru-RU" sz="1200" b="1" i="0" u="none" strike="noStrike" kern="1200"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108000"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Bef>
                          <a:spcPts val="600"/>
                        </a:spcBef>
                        <a:spcAft>
                          <a:spcPts val="0"/>
                        </a:spcAft>
                      </a:pPr>
                      <a:r>
                        <a:rPr lang="ru-RU" sz="1200">
                          <a:effectLst/>
                          <a:latin typeface="Times New Roman" panose="02020603050405020304" pitchFamily="18" charset="0"/>
                          <a:ea typeface="SimSun" panose="02010600030101010101" pitchFamily="2" charset="-122"/>
                          <a:cs typeface="Times New Roman" panose="02020603050405020304" pitchFamily="18" charset="0"/>
                        </a:rPr>
                        <a:t> </a:t>
                      </a: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a:effectLst/>
                          <a:latin typeface="Times New Roman" panose="02020603050405020304" pitchFamily="18" charset="0"/>
                          <a:ea typeface="SimSun" panose="02010600030101010101" pitchFamily="2" charset="-122"/>
                          <a:cs typeface="Times New Roman" panose="02020603050405020304" pitchFamily="18" charset="0"/>
                        </a:rPr>
                        <a:t> </a:t>
                      </a: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a:effectLst/>
                          <a:latin typeface="Times New Roman" panose="02020603050405020304" pitchFamily="18" charset="0"/>
                          <a:ea typeface="SimSun" panose="02010600030101010101" pitchFamily="2" charset="-122"/>
                          <a:cs typeface="Times New Roman" panose="02020603050405020304" pitchFamily="18" charset="0"/>
                        </a:rPr>
                        <a:t> </a:t>
                      </a: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a:effectLst/>
                          <a:latin typeface="Times New Roman" panose="02020603050405020304" pitchFamily="18" charset="0"/>
                          <a:ea typeface="SimSun" panose="02010600030101010101" pitchFamily="2" charset="-122"/>
                          <a:cs typeface="Times New Roman" panose="02020603050405020304" pitchFamily="18" charset="0"/>
                        </a:rPr>
                        <a:t> </a:t>
                      </a: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dirty="0">
                          <a:effectLst/>
                          <a:latin typeface="Times New Roman" panose="02020603050405020304" pitchFamily="18" charset="0"/>
                          <a:ea typeface="SimSun" panose="02010600030101010101" pitchFamily="2" charset="-122"/>
                          <a:cs typeface="Times New Roman" panose="02020603050405020304" pitchFamily="18" charset="0"/>
                        </a:rPr>
                        <a:t> </a:t>
                      </a: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dirty="0">
                          <a:effectLst/>
                          <a:latin typeface="Times New Roman" panose="02020603050405020304" pitchFamily="18" charset="0"/>
                          <a:ea typeface="SimSun" panose="02010600030101010101" pitchFamily="2" charset="-122"/>
                          <a:cs typeface="Times New Roman" panose="02020603050405020304" pitchFamily="18" charset="0"/>
                        </a:rPr>
                        <a:t> </a:t>
                      </a: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a:effectLst/>
                          <a:latin typeface="Times New Roman" panose="02020603050405020304" pitchFamily="18" charset="0"/>
                          <a:ea typeface="SimSun" panose="02010600030101010101" pitchFamily="2" charset="-122"/>
                          <a:cs typeface="Times New Roman" panose="02020603050405020304" pitchFamily="18" charset="0"/>
                        </a:rPr>
                        <a:t> </a:t>
                      </a: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dirty="0">
                          <a:effectLst/>
                          <a:latin typeface="Times New Roman" panose="02020603050405020304" pitchFamily="18" charset="0"/>
                          <a:ea typeface="SimSun" panose="02010600030101010101" pitchFamily="2" charset="-122"/>
                          <a:cs typeface="Times New Roman" panose="02020603050405020304" pitchFamily="18" charset="0"/>
                        </a:rPr>
                        <a:t> </a:t>
                      </a: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76790">
                <a:tc>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pPr>
                      <a:r>
                        <a:rPr kumimoji="0" lang="en-US" sz="1200" b="1" i="0" u="none" strike="noStrike" kern="1200" cap="none" normalizeH="0" baseline="0" dirty="0" err="1">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Интернет</a:t>
                      </a:r>
                      <a:r>
                        <a:rPr kumimoji="0" lang="en-US" sz="1200" b="1" i="0" u="none" strike="noStrike" kern="1200"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Internet</a:t>
                      </a:r>
                      <a:endParaRPr kumimoji="0" lang="ru-RU" sz="1200" b="1" i="0" u="none" strike="noStrike" kern="1200"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108000"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Bef>
                          <a:spcPts val="600"/>
                        </a:spcBef>
                        <a:spcAft>
                          <a:spcPts val="0"/>
                        </a:spcAft>
                      </a:pPr>
                      <a:r>
                        <a:rPr lang="ru-RU" sz="1200">
                          <a:effectLst/>
                          <a:latin typeface="Times New Roman" panose="02020603050405020304" pitchFamily="18" charset="0"/>
                          <a:ea typeface="SimSun" panose="02010600030101010101" pitchFamily="2" charset="-122"/>
                          <a:cs typeface="Times New Roman" panose="02020603050405020304" pitchFamily="18" charset="0"/>
                        </a:rPr>
                        <a:t> </a:t>
                      </a: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a:effectLst/>
                          <a:latin typeface="Times New Roman" panose="02020603050405020304" pitchFamily="18" charset="0"/>
                          <a:ea typeface="SimSun" panose="02010600030101010101" pitchFamily="2" charset="-122"/>
                          <a:cs typeface="Times New Roman" panose="02020603050405020304" pitchFamily="18" charset="0"/>
                        </a:rPr>
                        <a:t> </a:t>
                      </a: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a:effectLst/>
                          <a:latin typeface="Times New Roman" panose="02020603050405020304" pitchFamily="18" charset="0"/>
                          <a:ea typeface="SimSun" panose="02010600030101010101" pitchFamily="2" charset="-122"/>
                          <a:cs typeface="Times New Roman" panose="02020603050405020304" pitchFamily="18" charset="0"/>
                        </a:rPr>
                        <a:t> </a:t>
                      </a: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a:effectLst/>
                          <a:latin typeface="Times New Roman" panose="02020603050405020304" pitchFamily="18" charset="0"/>
                          <a:ea typeface="SimSun" panose="02010600030101010101" pitchFamily="2" charset="-122"/>
                          <a:cs typeface="Times New Roman" panose="02020603050405020304" pitchFamily="18" charset="0"/>
                        </a:rPr>
                        <a:t> </a:t>
                      </a: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a:effectLst/>
                          <a:latin typeface="Times New Roman" panose="02020603050405020304" pitchFamily="18" charset="0"/>
                          <a:ea typeface="SimSun" panose="02010600030101010101" pitchFamily="2" charset="-122"/>
                          <a:cs typeface="Times New Roman" panose="02020603050405020304" pitchFamily="18" charset="0"/>
                        </a:rPr>
                        <a:t> </a:t>
                      </a: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dirty="0">
                          <a:effectLst/>
                          <a:latin typeface="Times New Roman" panose="02020603050405020304" pitchFamily="18" charset="0"/>
                          <a:ea typeface="SimSun" panose="02010600030101010101" pitchFamily="2" charset="-122"/>
                          <a:cs typeface="Times New Roman" panose="02020603050405020304" pitchFamily="18" charset="0"/>
                        </a:rPr>
                        <a:t> </a:t>
                      </a: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a:effectLst/>
                          <a:latin typeface="Times New Roman" panose="02020603050405020304" pitchFamily="18" charset="0"/>
                          <a:ea typeface="SimSun" panose="02010600030101010101" pitchFamily="2" charset="-122"/>
                          <a:cs typeface="Times New Roman" panose="02020603050405020304" pitchFamily="18" charset="0"/>
                        </a:rPr>
                        <a:t> </a:t>
                      </a: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dirty="0">
                          <a:effectLst/>
                          <a:latin typeface="Times New Roman" panose="02020603050405020304" pitchFamily="18" charset="0"/>
                          <a:ea typeface="SimSun" panose="02010600030101010101" pitchFamily="2" charset="-122"/>
                          <a:cs typeface="Times New Roman" panose="02020603050405020304" pitchFamily="18" charset="0"/>
                        </a:rPr>
                        <a:t> </a:t>
                      </a: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76790">
                <a:tc>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pPr>
                      <a:r>
                        <a:rPr kumimoji="0" lang="ru-RU" sz="1200" b="1" i="0" u="none" strike="noStrike" kern="1200"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Проведение промо-мероприятий, участие в выставках, презентации</a:t>
                      </a:r>
                      <a:r>
                        <a:rPr kumimoji="0" lang="en-US" sz="1200" b="1" i="0" u="none" strike="noStrike" kern="1200"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BTL, promo</a:t>
                      </a:r>
                      <a:r>
                        <a:rPr kumimoji="0" lang="ru-RU" sz="1200" b="1" i="0" u="none" strike="noStrike" kern="1200"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sz="1200" b="1" i="0" u="none" strike="noStrike" kern="1200"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presentations</a:t>
                      </a:r>
                      <a:endParaRPr kumimoji="0" lang="ru-RU" sz="1200" b="1" i="0" u="none" strike="noStrike" kern="1200"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108000"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Bef>
                          <a:spcPts val="600"/>
                        </a:spcBef>
                        <a:spcAft>
                          <a:spcPts val="0"/>
                        </a:spcAft>
                      </a:pPr>
                      <a:r>
                        <a:rPr lang="ru-RU" sz="1200">
                          <a:effectLst/>
                          <a:latin typeface="Times New Roman" panose="02020603050405020304" pitchFamily="18" charset="0"/>
                          <a:ea typeface="SimSun" panose="02010600030101010101" pitchFamily="2" charset="-122"/>
                          <a:cs typeface="Times New Roman" panose="02020603050405020304" pitchFamily="18" charset="0"/>
                        </a:rPr>
                        <a:t> </a:t>
                      </a: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a:effectLst/>
                          <a:latin typeface="Times New Roman" panose="02020603050405020304" pitchFamily="18" charset="0"/>
                          <a:ea typeface="SimSun" panose="02010600030101010101" pitchFamily="2" charset="-122"/>
                          <a:cs typeface="Times New Roman" panose="02020603050405020304" pitchFamily="18" charset="0"/>
                        </a:rPr>
                        <a:t> </a:t>
                      </a: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a:effectLst/>
                          <a:latin typeface="Times New Roman" panose="02020603050405020304" pitchFamily="18" charset="0"/>
                          <a:ea typeface="SimSun" panose="02010600030101010101" pitchFamily="2" charset="-122"/>
                          <a:cs typeface="Times New Roman" panose="02020603050405020304" pitchFamily="18" charset="0"/>
                        </a:rPr>
                        <a:t> </a:t>
                      </a: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a:effectLst/>
                          <a:latin typeface="Times New Roman" panose="02020603050405020304" pitchFamily="18" charset="0"/>
                          <a:ea typeface="SimSun" panose="02010600030101010101" pitchFamily="2" charset="-122"/>
                          <a:cs typeface="Times New Roman" panose="02020603050405020304" pitchFamily="18" charset="0"/>
                        </a:rPr>
                        <a:t> </a:t>
                      </a: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a:effectLst/>
                          <a:latin typeface="Times New Roman" panose="02020603050405020304" pitchFamily="18" charset="0"/>
                          <a:ea typeface="SimSun" panose="02010600030101010101" pitchFamily="2" charset="-122"/>
                          <a:cs typeface="Times New Roman" panose="02020603050405020304" pitchFamily="18" charset="0"/>
                        </a:rPr>
                        <a:t> </a:t>
                      </a: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dirty="0">
                          <a:effectLst/>
                          <a:latin typeface="Times New Roman" panose="02020603050405020304" pitchFamily="18" charset="0"/>
                          <a:ea typeface="SimSun" panose="02010600030101010101" pitchFamily="2" charset="-122"/>
                          <a:cs typeface="Times New Roman" panose="02020603050405020304" pitchFamily="18" charset="0"/>
                        </a:rPr>
                        <a:t> </a:t>
                      </a: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dirty="0">
                          <a:effectLst/>
                          <a:latin typeface="Times New Roman" panose="02020603050405020304" pitchFamily="18" charset="0"/>
                          <a:ea typeface="SimSun" panose="02010600030101010101" pitchFamily="2" charset="-122"/>
                          <a:cs typeface="Times New Roman" panose="02020603050405020304" pitchFamily="18" charset="0"/>
                        </a:rPr>
                        <a:t> </a:t>
                      </a: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ru-RU" sz="1200" dirty="0">
                          <a:effectLst/>
                          <a:latin typeface="Times New Roman" panose="02020603050405020304" pitchFamily="18" charset="0"/>
                          <a:ea typeface="SimSun" panose="02010600030101010101" pitchFamily="2" charset="-122"/>
                          <a:cs typeface="Times New Roman" panose="02020603050405020304" pitchFamily="18" charset="0"/>
                        </a:rPr>
                        <a:t> </a:t>
                      </a: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76790">
                <a:tc>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pPr>
                      <a:r>
                        <a:rPr kumimoji="0" lang="en-US" sz="1200" b="1" i="0" u="none" strike="noStrike" kern="1200" cap="none" normalizeH="0" baseline="0" dirty="0" err="1">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Брошюры</a:t>
                      </a:r>
                      <a:r>
                        <a:rPr kumimoji="0" lang="en-US" sz="1200" b="1" i="0" u="none" strike="noStrike" kern="1200"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sz="1200" b="1" i="0" u="none" strike="noStrike" kern="1200" cap="none" normalizeH="0" baseline="0" dirty="0" err="1">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буклеты</a:t>
                      </a:r>
                      <a:r>
                        <a:rPr kumimoji="0" lang="en-US" sz="1200" b="1" i="0" u="none" strike="noStrike" kern="1200"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kumimoji="0" lang="en-US" sz="1200" b="1" i="0" u="none" strike="noStrike" kern="1200" cap="none" normalizeH="0" baseline="0" dirty="0" err="1">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листовки</a:t>
                      </a:r>
                      <a:r>
                        <a:rPr kumimoji="0" lang="en-US" sz="1200" b="1" i="0" u="none" strike="noStrike" kern="1200"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Brochures, booklets</a:t>
                      </a:r>
                      <a:endParaRPr kumimoji="0" lang="ru-RU" sz="1200" b="1" i="0" u="none" strike="noStrike" kern="1200"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108000"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Bef>
                          <a:spcPts val="600"/>
                        </a:spcBef>
                        <a:spcAft>
                          <a:spcPts val="0"/>
                        </a:spcAft>
                      </a:pPr>
                      <a:r>
                        <a:rPr lang="ru-RU" sz="1200">
                          <a:effectLst/>
                          <a:latin typeface="Times New Roman" panose="02020603050405020304" pitchFamily="18" charset="0"/>
                          <a:ea typeface="SimSun" panose="02010600030101010101" pitchFamily="2" charset="-122"/>
                          <a:cs typeface="Times New Roman" panose="02020603050405020304" pitchFamily="18" charset="0"/>
                        </a:rPr>
                        <a:t> </a:t>
                      </a: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76790">
                <a:tc rowSpan="2">
                  <a:txBody>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pPr>
                      <a:r>
                        <a:rPr kumimoji="0" lang="en-US" sz="1200" b="1" i="0" u="none" strike="noStrike" kern="1200" cap="none" normalizeH="0" baseline="0" dirty="0" err="1">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Итого</a:t>
                      </a:r>
                      <a:r>
                        <a:rPr kumimoji="0" lang="en-US" sz="1200" b="1" i="0" u="none" strike="noStrike" kern="1200"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 Total</a:t>
                      </a:r>
                      <a:endParaRPr kumimoji="0" lang="ru-RU" sz="1200" b="1" i="0" u="none" strike="noStrike" kern="1200" cap="none" normalizeH="0" baseline="0" dirty="0">
                        <a:ln>
                          <a:noFill/>
                        </a:ln>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108000"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spcBef>
                          <a:spcPts val="600"/>
                        </a:spcBef>
                        <a:spcAft>
                          <a:spcPts val="0"/>
                        </a:spcAft>
                      </a:pPr>
                      <a:r>
                        <a:rPr lang="ru-RU" sz="1200">
                          <a:effectLst/>
                          <a:latin typeface="Times New Roman" panose="02020603050405020304" pitchFamily="18" charset="0"/>
                          <a:ea typeface="SimSun" panose="02010600030101010101" pitchFamily="2" charset="-122"/>
                          <a:cs typeface="Times New Roman" panose="02020603050405020304" pitchFamily="18" charset="0"/>
                        </a:rPr>
                        <a:t> </a:t>
                      </a: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200">
                        <a:effectLst/>
                        <a:latin typeface="Times New Roman" panose="02020603050405020304" pitchFamily="18" charset="0"/>
                        <a:ea typeface="SimSun" panose="02010600030101010101" pitchFamily="2" charset="-122"/>
                        <a:cs typeface="Times New Roman" panose="02020603050405020304" pitchFamily="18" charset="0"/>
                      </a:endParaRP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2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ru-RU" sz="12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76790">
                <a:tc vMerge="1">
                  <a:txBody>
                    <a:bodyPr/>
                    <a:lstStyle/>
                    <a:p>
                      <a:endParaRPr lang="ru-RU"/>
                    </a:p>
                  </a:txBody>
                  <a:tcPr/>
                </a:tc>
                <a:tc gridSpan="4">
                  <a:txBody>
                    <a:bodyPr/>
                    <a:lstStyle/>
                    <a:p>
                      <a:pPr algn="ctr">
                        <a:spcBef>
                          <a:spcPts val="600"/>
                        </a:spcBef>
                        <a:spcAft>
                          <a:spcPts val="0"/>
                        </a:spcAft>
                      </a:pPr>
                      <a:r>
                        <a:rPr lang="ru-RU" sz="1200">
                          <a:effectLst/>
                          <a:latin typeface="Times New Roman" panose="02020603050405020304" pitchFamily="18" charset="0"/>
                          <a:ea typeface="SimSun" panose="02010600030101010101" pitchFamily="2" charset="-122"/>
                          <a:cs typeface="Times New Roman" panose="02020603050405020304" pitchFamily="18" charset="0"/>
                        </a:rPr>
                        <a:t> </a:t>
                      </a: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a:spcBef>
                          <a:spcPts val="600"/>
                        </a:spcBef>
                        <a:spcAft>
                          <a:spcPts val="0"/>
                        </a:spcAft>
                      </a:pPr>
                      <a:r>
                        <a:rPr lang="ru-RU" sz="1200" dirty="0">
                          <a:effectLst/>
                          <a:latin typeface="Times New Roman" panose="02020603050405020304" pitchFamily="18" charset="0"/>
                          <a:ea typeface="SimSun" panose="02010600030101010101" pitchFamily="2" charset="-122"/>
                          <a:cs typeface="Times New Roman" panose="02020603050405020304" pitchFamily="18" charset="0"/>
                        </a:rPr>
                        <a:t> </a:t>
                      </a:r>
                    </a:p>
                  </a:txBody>
                  <a:tcPr marL="45085" marR="450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15420291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939</TotalTime>
  <Words>2434</Words>
  <Application>Microsoft Office PowerPoint</Application>
  <PresentationFormat>Широкоэкранный</PresentationFormat>
  <Paragraphs>466</Paragraphs>
  <Slides>25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25</vt:i4>
      </vt:variant>
    </vt:vector>
  </HeadingPairs>
  <TitlesOfParts>
    <vt:vector size="30"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AO ЧЕРИ АВТОМОБИЛИ РУС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Burlov Pavel</dc:creator>
  <cp:lastModifiedBy>JAC Motors DM</cp:lastModifiedBy>
  <cp:revision>35</cp:revision>
  <dcterms:created xsi:type="dcterms:W3CDTF">2024-04-06T07:32:32Z</dcterms:created>
  <dcterms:modified xsi:type="dcterms:W3CDTF">2024-04-09T06:27:27Z</dcterms:modified>
</cp:coreProperties>
</file>